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</p:sldIdLst>
  <p:sldSz cy="5143500" cx="9144000"/>
  <p:notesSz cx="6858000" cy="9144000"/>
  <p:embeddedFontLst>
    <p:embeddedFont>
      <p:font typeface="Raleway"/>
      <p:regular r:id="rId22"/>
      <p:bold r:id="rId23"/>
      <p:italic r:id="rId24"/>
      <p:boldItalic r:id="rId25"/>
    </p:embeddedFont>
    <p:embeddedFont>
      <p:font typeface="Lato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B847B742-CB64-442A-B404-DF5D828C8FB1}">
  <a:tblStyle styleId="{B847B742-CB64-442A-B404-DF5D828C8FB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Raleway-regular.fntdata"/><Relationship Id="rId21" Type="http://schemas.openxmlformats.org/officeDocument/2006/relationships/slide" Target="slides/slide15.xml"/><Relationship Id="rId24" Type="http://schemas.openxmlformats.org/officeDocument/2006/relationships/font" Target="fonts/Raleway-italic.fntdata"/><Relationship Id="rId23" Type="http://schemas.openxmlformats.org/officeDocument/2006/relationships/font" Target="fonts/Raleway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Lato-regular.fntdata"/><Relationship Id="rId25" Type="http://schemas.openxmlformats.org/officeDocument/2006/relationships/font" Target="fonts/Raleway-boldItalic.fntdata"/><Relationship Id="rId28" Type="http://schemas.openxmlformats.org/officeDocument/2006/relationships/font" Target="fonts/Lato-italic.fntdata"/><Relationship Id="rId27" Type="http://schemas.openxmlformats.org/officeDocument/2006/relationships/font" Target="fonts/Lato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Lato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gif>
</file>

<file path=ppt/media/image10.png>
</file>

<file path=ppt/media/image11.png>
</file>

<file path=ppt/media/image2.gif>
</file>

<file path=ppt/media/image3.gif>
</file>

<file path=ppt/media/image4.png>
</file>

<file path=ppt/media/image5.png>
</file>

<file path=ppt/media/image6.png>
</file>

<file path=ppt/media/image7.gif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100"/>
              <a:buChar char="●"/>
              <a:defRPr sz="1100"/>
            </a:lvl1pPr>
            <a:lvl2pPr lvl="1">
              <a:spcBef>
                <a:spcPts val="0"/>
              </a:spcBef>
              <a:buSzPts val="1100"/>
              <a:buChar char="○"/>
              <a:defRPr sz="1100"/>
            </a:lvl2pPr>
            <a:lvl3pPr lvl="2">
              <a:spcBef>
                <a:spcPts val="0"/>
              </a:spcBef>
              <a:buSzPts val="1100"/>
              <a:buChar char="■"/>
              <a:defRPr sz="1100"/>
            </a:lvl3pPr>
            <a:lvl4pPr lvl="3">
              <a:spcBef>
                <a:spcPts val="0"/>
              </a:spcBef>
              <a:buSzPts val="1100"/>
              <a:buChar char="●"/>
              <a:defRPr sz="1100"/>
            </a:lvl4pPr>
            <a:lvl5pPr lvl="4">
              <a:spcBef>
                <a:spcPts val="0"/>
              </a:spcBef>
              <a:buSzPts val="1100"/>
              <a:buChar char="○"/>
              <a:defRPr sz="1100"/>
            </a:lvl5pPr>
            <a:lvl6pPr lvl="5">
              <a:spcBef>
                <a:spcPts val="0"/>
              </a:spcBef>
              <a:buSzPts val="1100"/>
              <a:buChar char="■"/>
              <a:defRPr sz="1100"/>
            </a:lvl6pPr>
            <a:lvl7pPr lvl="6">
              <a:spcBef>
                <a:spcPts val="0"/>
              </a:spcBef>
              <a:buSzPts val="1100"/>
              <a:buChar char="●"/>
              <a:defRPr sz="1100"/>
            </a:lvl7pPr>
            <a:lvl8pPr lvl="7">
              <a:spcBef>
                <a:spcPts val="0"/>
              </a:spcBef>
              <a:buSzPts val="1100"/>
              <a:buChar char="○"/>
              <a:defRPr sz="1100"/>
            </a:lvl8pPr>
            <a:lvl9pPr lvl="8">
              <a:spcBef>
                <a:spcPts val="0"/>
              </a:spcBef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eb.holycross.edu/RePEc/spe/HumphreysRuseski_SportsIndustry.pdf" TargetMode="Externa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assets.kpmg.com/content/dam/kpmg/in/pdf/2016/09/the-business-of-sports.pdf" TargetMode="Externa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Shape 1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Shape 21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Shape 2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Shape 2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Shape 2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Shape 2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Shape 3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Reference for US figures: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https://web.holycross.edu/RePEc/spe/HumphreysRuseski_SportsIndustry.pdf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Shape 1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https://assets.kpmg.com/content/dam/kpmg/in/pdf/2016/09/the-business-of-sports.pdf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0" lvl="0" marL="0">
              <a:spcBef>
                <a:spcPts val="0"/>
              </a:spcBef>
              <a:buNone/>
            </a:pPr>
            <a:r>
              <a:rPr lang="en"/>
              <a:t>100B+ market that expands into rapidly-growing territories; 1B+ eligible fans across the world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Shape 1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Shape 1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Shape 1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Shape 1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ts val="5200"/>
              <a:buNone/>
              <a:defRPr sz="5200"/>
            </a:lvl1pPr>
            <a:lvl2pPr lvl="1" algn="ctr">
              <a:spcBef>
                <a:spcPts val="0"/>
              </a:spcBef>
              <a:buSzPts val="5200"/>
              <a:buNone/>
              <a:defRPr sz="5200"/>
            </a:lvl2pPr>
            <a:lvl3pPr lvl="2" algn="ctr">
              <a:spcBef>
                <a:spcPts val="0"/>
              </a:spcBef>
              <a:buSzPts val="5200"/>
              <a:buNone/>
              <a:defRPr sz="5200"/>
            </a:lvl3pPr>
            <a:lvl4pPr lvl="3" algn="ctr">
              <a:spcBef>
                <a:spcPts val="0"/>
              </a:spcBef>
              <a:buSzPts val="5200"/>
              <a:buNone/>
              <a:defRPr sz="5200"/>
            </a:lvl4pPr>
            <a:lvl5pPr lvl="4" algn="ctr">
              <a:spcBef>
                <a:spcPts val="0"/>
              </a:spcBef>
              <a:buSzPts val="5200"/>
              <a:buNone/>
              <a:defRPr sz="5200"/>
            </a:lvl5pPr>
            <a:lvl6pPr lvl="5" algn="ctr">
              <a:spcBef>
                <a:spcPts val="0"/>
              </a:spcBef>
              <a:buSzPts val="5200"/>
              <a:buNone/>
              <a:defRPr sz="5200"/>
            </a:lvl6pPr>
            <a:lvl7pPr lvl="6" algn="ctr">
              <a:spcBef>
                <a:spcPts val="0"/>
              </a:spcBef>
              <a:buSzPts val="5200"/>
              <a:buNone/>
              <a:defRPr sz="5200"/>
            </a:lvl7pPr>
            <a:lvl8pPr lvl="7" algn="ctr">
              <a:spcBef>
                <a:spcPts val="0"/>
              </a:spcBef>
              <a:buSzPts val="5200"/>
              <a:buNone/>
              <a:defRPr sz="5200"/>
            </a:lvl8pPr>
            <a:lvl9pPr lvl="8" algn="ctr">
              <a:spcBef>
                <a:spcPts val="0"/>
              </a:spcBef>
              <a:buSzPts val="5200"/>
              <a:buNone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ts val="12000"/>
              <a:buNone/>
              <a:defRPr sz="12000"/>
            </a:lvl1pPr>
            <a:lvl2pPr lvl="1" algn="ctr">
              <a:spcBef>
                <a:spcPts val="0"/>
              </a:spcBef>
              <a:buSzPts val="12000"/>
              <a:buNone/>
              <a:defRPr sz="12000"/>
            </a:lvl2pPr>
            <a:lvl3pPr lvl="2" algn="ctr">
              <a:spcBef>
                <a:spcPts val="0"/>
              </a:spcBef>
              <a:buSzPts val="12000"/>
              <a:buNone/>
              <a:defRPr sz="12000"/>
            </a:lvl3pPr>
            <a:lvl4pPr lvl="3" algn="ctr">
              <a:spcBef>
                <a:spcPts val="0"/>
              </a:spcBef>
              <a:buSzPts val="12000"/>
              <a:buNone/>
              <a:defRPr sz="12000"/>
            </a:lvl4pPr>
            <a:lvl5pPr lvl="4" algn="ctr">
              <a:spcBef>
                <a:spcPts val="0"/>
              </a:spcBef>
              <a:buSzPts val="12000"/>
              <a:buNone/>
              <a:defRPr sz="12000"/>
            </a:lvl5pPr>
            <a:lvl6pPr lvl="5" algn="ctr">
              <a:spcBef>
                <a:spcPts val="0"/>
              </a:spcBef>
              <a:buSzPts val="12000"/>
              <a:buNone/>
              <a:defRPr sz="12000"/>
            </a:lvl6pPr>
            <a:lvl7pPr lvl="6" algn="ctr">
              <a:spcBef>
                <a:spcPts val="0"/>
              </a:spcBef>
              <a:buSzPts val="12000"/>
              <a:buNone/>
              <a:defRPr sz="12000"/>
            </a:lvl7pPr>
            <a:lvl8pPr lvl="7" algn="ctr">
              <a:spcBef>
                <a:spcPts val="0"/>
              </a:spcBef>
              <a:buSzPts val="12000"/>
              <a:buNone/>
              <a:defRPr sz="12000"/>
            </a:lvl8pPr>
            <a:lvl9pPr lvl="8" algn="ctr">
              <a:spcBef>
                <a:spcPts val="0"/>
              </a:spcBef>
              <a:buSzPts val="12000"/>
              <a:buNone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spcBef>
                <a:spcPts val="0"/>
              </a:spcBef>
              <a:buSzPts val="1800"/>
              <a:buChar char="●"/>
              <a:defRPr/>
            </a:lvl1pPr>
            <a:lvl2pPr lvl="1" algn="ctr">
              <a:spcBef>
                <a:spcPts val="0"/>
              </a:spcBef>
              <a:buSzPts val="1400"/>
              <a:buChar char="○"/>
              <a:defRPr/>
            </a:lvl2pPr>
            <a:lvl3pPr lvl="2" algn="ctr">
              <a:spcBef>
                <a:spcPts val="0"/>
              </a:spcBef>
              <a:buSzPts val="1400"/>
              <a:buChar char="■"/>
              <a:defRPr/>
            </a:lvl3pPr>
            <a:lvl4pPr lvl="3" algn="ctr">
              <a:spcBef>
                <a:spcPts val="0"/>
              </a:spcBef>
              <a:buSzPts val="1400"/>
              <a:buChar char="●"/>
              <a:defRPr/>
            </a:lvl4pPr>
            <a:lvl5pPr lvl="4" algn="ctr">
              <a:spcBef>
                <a:spcPts val="0"/>
              </a:spcBef>
              <a:buSzPts val="1400"/>
              <a:buChar char="○"/>
              <a:defRPr/>
            </a:lvl5pPr>
            <a:lvl6pPr lvl="5" algn="ctr">
              <a:spcBef>
                <a:spcPts val="0"/>
              </a:spcBef>
              <a:buSzPts val="1400"/>
              <a:buChar char="■"/>
              <a:defRPr/>
            </a:lvl6pPr>
            <a:lvl7pPr lvl="6" algn="ctr">
              <a:spcBef>
                <a:spcPts val="0"/>
              </a:spcBef>
              <a:buSzPts val="1400"/>
              <a:buChar char="●"/>
              <a:defRPr/>
            </a:lvl7pPr>
            <a:lvl8pPr lvl="7" algn="ctr">
              <a:spcBef>
                <a:spcPts val="0"/>
              </a:spcBef>
              <a:buSzPts val="1400"/>
              <a:buChar char="○"/>
              <a:defRPr/>
            </a:lvl8pPr>
            <a:lvl9pPr lvl="8" algn="ctr">
              <a:spcBef>
                <a:spcPts val="0"/>
              </a:spcBef>
              <a:buSzPts val="1400"/>
              <a:buChar char="■"/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bg>
      <p:bgPr>
        <a:solidFill>
          <a:schemeClr val="lt2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56" name="Shape 5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7" name="Shape 5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8" name="Shape 5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Shape 59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0" name="Shape 60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1" name="Shape 6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bg>
      <p:bgPr>
        <a:solidFill>
          <a:schemeClr val="dk1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Shape 6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Shape 6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Shape 66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7" name="Shape 6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70" name="Shape 7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1" name="Shape 7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Shape 7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SzPts val="1300"/>
              <a:buChar char="●"/>
              <a:defRPr/>
            </a:lvl1pPr>
            <a:lvl2pPr lvl="1" rtl="0">
              <a:spcBef>
                <a:spcPts val="0"/>
              </a:spcBef>
              <a:buSzPts val="1100"/>
              <a:buChar char="○"/>
              <a:defRPr/>
            </a:lvl2pPr>
            <a:lvl3pPr lvl="2" rtl="0">
              <a:spcBef>
                <a:spcPts val="0"/>
              </a:spcBef>
              <a:buSzPts val="1100"/>
              <a:buChar char="■"/>
              <a:defRPr/>
            </a:lvl3pPr>
            <a:lvl4pPr lvl="3" rtl="0">
              <a:spcBef>
                <a:spcPts val="0"/>
              </a:spcBef>
              <a:buSzPts val="1100"/>
              <a:buChar char="●"/>
              <a:defRPr/>
            </a:lvl4pPr>
            <a:lvl5pPr lvl="4" rtl="0">
              <a:spcBef>
                <a:spcPts val="0"/>
              </a:spcBef>
              <a:buSzPts val="1100"/>
              <a:buChar char="○"/>
              <a:defRPr/>
            </a:lvl5pPr>
            <a:lvl6pPr lvl="5" rtl="0">
              <a:spcBef>
                <a:spcPts val="0"/>
              </a:spcBef>
              <a:buSzPts val="1100"/>
              <a:buChar char="■"/>
              <a:defRPr/>
            </a:lvl6pPr>
            <a:lvl7pPr lvl="6" rtl="0">
              <a:spcBef>
                <a:spcPts val="0"/>
              </a:spcBef>
              <a:buSzPts val="1100"/>
              <a:buChar char="●"/>
              <a:defRPr/>
            </a:lvl7pPr>
            <a:lvl8pPr lvl="7" rtl="0">
              <a:spcBef>
                <a:spcPts val="0"/>
              </a:spcBef>
              <a:buSzPts val="1100"/>
              <a:buChar char="○"/>
              <a:defRPr/>
            </a:lvl8pPr>
            <a:lvl9pPr lvl="8" rtl="0">
              <a:spcBef>
                <a:spcPts val="0"/>
              </a:spcBef>
              <a:buSzPts val="1100"/>
              <a:buChar char="■"/>
              <a:defRPr/>
            </a:lvl9pPr>
          </a:lstStyle>
          <a:p/>
        </p:txBody>
      </p:sp>
      <p:sp>
        <p:nvSpPr>
          <p:cNvPr id="75" name="Shape 7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78" name="Shape 7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Shape 7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81" name="Shape 81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SzPts val="1300"/>
              <a:buChar char="●"/>
              <a:defRPr/>
            </a:lvl1pPr>
            <a:lvl2pPr lvl="1" rtl="0">
              <a:spcBef>
                <a:spcPts val="0"/>
              </a:spcBef>
              <a:buSzPts val="1100"/>
              <a:buChar char="○"/>
              <a:defRPr/>
            </a:lvl2pPr>
            <a:lvl3pPr lvl="2" rtl="0">
              <a:spcBef>
                <a:spcPts val="0"/>
              </a:spcBef>
              <a:buSzPts val="1100"/>
              <a:buChar char="■"/>
              <a:defRPr/>
            </a:lvl3pPr>
            <a:lvl4pPr lvl="3" rtl="0">
              <a:spcBef>
                <a:spcPts val="0"/>
              </a:spcBef>
              <a:buSzPts val="1100"/>
              <a:buChar char="●"/>
              <a:defRPr/>
            </a:lvl4pPr>
            <a:lvl5pPr lvl="4" rtl="0">
              <a:spcBef>
                <a:spcPts val="0"/>
              </a:spcBef>
              <a:buSzPts val="1100"/>
              <a:buChar char="○"/>
              <a:defRPr/>
            </a:lvl5pPr>
            <a:lvl6pPr lvl="5" rtl="0">
              <a:spcBef>
                <a:spcPts val="0"/>
              </a:spcBef>
              <a:buSzPts val="1100"/>
              <a:buChar char="■"/>
              <a:defRPr/>
            </a:lvl6pPr>
            <a:lvl7pPr lvl="6" rtl="0">
              <a:spcBef>
                <a:spcPts val="0"/>
              </a:spcBef>
              <a:buSzPts val="1100"/>
              <a:buChar char="●"/>
              <a:defRPr/>
            </a:lvl7pPr>
            <a:lvl8pPr lvl="7" rtl="0">
              <a:spcBef>
                <a:spcPts val="0"/>
              </a:spcBef>
              <a:buSzPts val="1100"/>
              <a:buChar char="○"/>
              <a:defRPr/>
            </a:lvl8pPr>
            <a:lvl9pPr lvl="8" rtl="0">
              <a:spcBef>
                <a:spcPts val="0"/>
              </a:spcBef>
              <a:buSzPts val="1100"/>
              <a:buChar char="■"/>
              <a:defRPr/>
            </a:lvl9pPr>
          </a:lstStyle>
          <a:p/>
        </p:txBody>
      </p:sp>
      <p:sp>
        <p:nvSpPr>
          <p:cNvPr id="83" name="Shape 83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SzPts val="1300"/>
              <a:buChar char="●"/>
              <a:defRPr/>
            </a:lvl1pPr>
            <a:lvl2pPr lvl="1" rtl="0">
              <a:spcBef>
                <a:spcPts val="0"/>
              </a:spcBef>
              <a:buSzPts val="1100"/>
              <a:buChar char="○"/>
              <a:defRPr/>
            </a:lvl2pPr>
            <a:lvl3pPr lvl="2" rtl="0">
              <a:spcBef>
                <a:spcPts val="0"/>
              </a:spcBef>
              <a:buSzPts val="1100"/>
              <a:buChar char="■"/>
              <a:defRPr/>
            </a:lvl3pPr>
            <a:lvl4pPr lvl="3" rtl="0">
              <a:spcBef>
                <a:spcPts val="0"/>
              </a:spcBef>
              <a:buSzPts val="1100"/>
              <a:buChar char="●"/>
              <a:defRPr/>
            </a:lvl4pPr>
            <a:lvl5pPr lvl="4" rtl="0">
              <a:spcBef>
                <a:spcPts val="0"/>
              </a:spcBef>
              <a:buSzPts val="1100"/>
              <a:buChar char="○"/>
              <a:defRPr/>
            </a:lvl5pPr>
            <a:lvl6pPr lvl="5" rtl="0">
              <a:spcBef>
                <a:spcPts val="0"/>
              </a:spcBef>
              <a:buSzPts val="1100"/>
              <a:buChar char="■"/>
              <a:defRPr/>
            </a:lvl6pPr>
            <a:lvl7pPr lvl="6" rtl="0">
              <a:spcBef>
                <a:spcPts val="0"/>
              </a:spcBef>
              <a:buSzPts val="1100"/>
              <a:buChar char="●"/>
              <a:defRPr/>
            </a:lvl7pPr>
            <a:lvl8pPr lvl="7" rtl="0">
              <a:spcBef>
                <a:spcPts val="0"/>
              </a:spcBef>
              <a:buSzPts val="1100"/>
              <a:buChar char="○"/>
              <a:defRPr/>
            </a:lvl8pPr>
            <a:lvl9pPr lvl="8" rtl="0">
              <a:spcBef>
                <a:spcPts val="0"/>
              </a:spcBef>
              <a:buSzPts val="1100"/>
              <a:buChar char="■"/>
              <a:defRPr/>
            </a:lvl9pPr>
          </a:lstStyle>
          <a:p/>
        </p:txBody>
      </p:sp>
      <p:sp>
        <p:nvSpPr>
          <p:cNvPr id="84" name="Shape 8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87" name="Shape 8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8" name="Shape 8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9" name="Shape 8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90" name="Shape 90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1" name="Shape 9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94" name="Shape 9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5" name="Shape 9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6" name="Shape 9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97" name="Shape 9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SzPts val="1300"/>
              <a:buChar char="●"/>
              <a:defRPr/>
            </a:lvl1pPr>
            <a:lvl2pPr lvl="1" rtl="0">
              <a:spcBef>
                <a:spcPts val="0"/>
              </a:spcBef>
              <a:buSzPts val="1100"/>
              <a:buChar char="○"/>
              <a:defRPr/>
            </a:lvl2pPr>
            <a:lvl3pPr lvl="2" rtl="0">
              <a:spcBef>
                <a:spcPts val="0"/>
              </a:spcBef>
              <a:buSzPts val="1100"/>
              <a:buChar char="■"/>
              <a:defRPr/>
            </a:lvl3pPr>
            <a:lvl4pPr lvl="3" rtl="0">
              <a:spcBef>
                <a:spcPts val="0"/>
              </a:spcBef>
              <a:buSzPts val="1100"/>
              <a:buChar char="●"/>
              <a:defRPr/>
            </a:lvl4pPr>
            <a:lvl5pPr lvl="4" rtl="0">
              <a:spcBef>
                <a:spcPts val="0"/>
              </a:spcBef>
              <a:buSzPts val="1100"/>
              <a:buChar char="○"/>
              <a:defRPr/>
            </a:lvl5pPr>
            <a:lvl6pPr lvl="5" rtl="0">
              <a:spcBef>
                <a:spcPts val="0"/>
              </a:spcBef>
              <a:buSzPts val="1100"/>
              <a:buChar char="■"/>
              <a:defRPr/>
            </a:lvl6pPr>
            <a:lvl7pPr lvl="6" rtl="0">
              <a:spcBef>
                <a:spcPts val="0"/>
              </a:spcBef>
              <a:buSzPts val="1100"/>
              <a:buChar char="●"/>
              <a:defRPr/>
            </a:lvl7pPr>
            <a:lvl8pPr lvl="7" rtl="0">
              <a:spcBef>
                <a:spcPts val="0"/>
              </a:spcBef>
              <a:buSzPts val="1100"/>
              <a:buChar char="○"/>
              <a:defRPr/>
            </a:lvl8pPr>
            <a:lvl9pPr lvl="8" rtl="0">
              <a:spcBef>
                <a:spcPts val="0"/>
              </a:spcBef>
              <a:buSzPts val="1100"/>
              <a:buChar char="■"/>
              <a:defRPr/>
            </a:lvl9pPr>
          </a:lstStyle>
          <a:p/>
        </p:txBody>
      </p:sp>
      <p:sp>
        <p:nvSpPr>
          <p:cNvPr id="99" name="Shape 9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bg>
      <p:bgPr>
        <a:solidFill>
          <a:schemeClr val="accent3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Shape 10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02" name="Shape 10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3" name="Shape 10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04" name="Shape 104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5" name="Shape 10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108" name="Shape 10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9" name="Shape 10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0" name="Shape 1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11" name="Shape 11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2" name="Shape 1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3" name="Shape 113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SzPts val="1300"/>
              <a:buChar char="●"/>
              <a:defRPr/>
            </a:lvl1pPr>
            <a:lvl2pPr lvl="1" rtl="0">
              <a:spcBef>
                <a:spcPts val="0"/>
              </a:spcBef>
              <a:buSzPts val="1100"/>
              <a:buChar char="○"/>
              <a:defRPr/>
            </a:lvl2pPr>
            <a:lvl3pPr lvl="2" rtl="0">
              <a:spcBef>
                <a:spcPts val="0"/>
              </a:spcBef>
              <a:buSzPts val="1100"/>
              <a:buChar char="■"/>
              <a:defRPr/>
            </a:lvl3pPr>
            <a:lvl4pPr lvl="3" rtl="0">
              <a:spcBef>
                <a:spcPts val="0"/>
              </a:spcBef>
              <a:buSzPts val="1100"/>
              <a:buChar char="●"/>
              <a:defRPr/>
            </a:lvl4pPr>
            <a:lvl5pPr lvl="4" rtl="0">
              <a:spcBef>
                <a:spcPts val="0"/>
              </a:spcBef>
              <a:buSzPts val="1100"/>
              <a:buChar char="○"/>
              <a:defRPr/>
            </a:lvl5pPr>
            <a:lvl6pPr lvl="5" rtl="0">
              <a:spcBef>
                <a:spcPts val="0"/>
              </a:spcBef>
              <a:buSzPts val="1100"/>
              <a:buChar char="■"/>
              <a:defRPr/>
            </a:lvl6pPr>
            <a:lvl7pPr lvl="6" rtl="0">
              <a:spcBef>
                <a:spcPts val="0"/>
              </a:spcBef>
              <a:buSzPts val="1100"/>
              <a:buChar char="●"/>
              <a:defRPr/>
            </a:lvl7pPr>
            <a:lvl8pPr lvl="7" rtl="0">
              <a:spcBef>
                <a:spcPts val="0"/>
              </a:spcBef>
              <a:buSzPts val="1100"/>
              <a:buChar char="○"/>
              <a:defRPr/>
            </a:lvl8pPr>
            <a:lvl9pPr lvl="8" rtl="0">
              <a:spcBef>
                <a:spcPts val="0"/>
              </a:spcBef>
              <a:buSzPts val="1100"/>
              <a:buChar char="■"/>
              <a:defRPr/>
            </a:lvl9pPr>
          </a:lstStyle>
          <a:p/>
        </p:txBody>
      </p:sp>
      <p:sp>
        <p:nvSpPr>
          <p:cNvPr id="114" name="Shape 1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algn="ctr">
              <a:spcBef>
                <a:spcPts val="0"/>
              </a:spcBef>
              <a:buSzPts val="3600"/>
              <a:buNone/>
              <a:defRPr sz="3600"/>
            </a:lvl1pPr>
            <a:lvl2pPr lvl="1" algn="ctr">
              <a:spcBef>
                <a:spcPts val="0"/>
              </a:spcBef>
              <a:buSzPts val="3600"/>
              <a:buNone/>
              <a:defRPr sz="3600"/>
            </a:lvl2pPr>
            <a:lvl3pPr lvl="2" algn="ctr">
              <a:spcBef>
                <a:spcPts val="0"/>
              </a:spcBef>
              <a:buSzPts val="3600"/>
              <a:buNone/>
              <a:defRPr sz="3600"/>
            </a:lvl3pPr>
            <a:lvl4pPr lvl="3" algn="ctr">
              <a:spcBef>
                <a:spcPts val="0"/>
              </a:spcBef>
              <a:buSzPts val="3600"/>
              <a:buNone/>
              <a:defRPr sz="3600"/>
            </a:lvl4pPr>
            <a:lvl5pPr lvl="4" algn="ctr">
              <a:spcBef>
                <a:spcPts val="0"/>
              </a:spcBef>
              <a:buSzPts val="3600"/>
              <a:buNone/>
              <a:defRPr sz="3600"/>
            </a:lvl5pPr>
            <a:lvl6pPr lvl="5" algn="ctr">
              <a:spcBef>
                <a:spcPts val="0"/>
              </a:spcBef>
              <a:buSzPts val="3600"/>
              <a:buNone/>
              <a:defRPr sz="3600"/>
            </a:lvl6pPr>
            <a:lvl7pPr lvl="6" algn="ctr">
              <a:spcBef>
                <a:spcPts val="0"/>
              </a:spcBef>
              <a:buSzPts val="3600"/>
              <a:buNone/>
              <a:defRPr sz="3600"/>
            </a:lvl7pPr>
            <a:lvl8pPr lvl="7" algn="ctr">
              <a:spcBef>
                <a:spcPts val="0"/>
              </a:spcBef>
              <a:buSzPts val="3600"/>
              <a:buNone/>
              <a:defRPr sz="3600"/>
            </a:lvl8pPr>
            <a:lvl9pPr lvl="8" algn="ctr">
              <a:spcBef>
                <a:spcPts val="0"/>
              </a:spcBef>
              <a:buSzPts val="3600"/>
              <a:buNone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17" name="Shape 1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bg>
      <p:bgPr>
        <a:solidFill>
          <a:schemeClr val="dk1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" name="Shape 119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0" name="Shape 12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Shape 122"/>
          <p:cNvSpPr txBox="1"/>
          <p:nvPr>
            <p:ph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3" name="Shape 123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4" name="Shape 12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2800"/>
              <a:buNone/>
              <a:defRPr/>
            </a:lvl1pPr>
            <a:lvl2pPr lvl="1">
              <a:spcBef>
                <a:spcPts val="0"/>
              </a:spcBef>
              <a:buSzPts val="2800"/>
              <a:buNone/>
              <a:defRPr/>
            </a:lvl2pPr>
            <a:lvl3pPr lvl="2">
              <a:spcBef>
                <a:spcPts val="0"/>
              </a:spcBef>
              <a:buSzPts val="2800"/>
              <a:buNone/>
              <a:defRPr/>
            </a:lvl3pPr>
            <a:lvl4pPr lvl="3">
              <a:spcBef>
                <a:spcPts val="0"/>
              </a:spcBef>
              <a:buSzPts val="2800"/>
              <a:buNone/>
              <a:defRPr/>
            </a:lvl4pPr>
            <a:lvl5pPr lvl="4">
              <a:spcBef>
                <a:spcPts val="0"/>
              </a:spcBef>
              <a:buSzPts val="2800"/>
              <a:buNone/>
              <a:defRPr/>
            </a:lvl5pPr>
            <a:lvl6pPr lvl="5">
              <a:spcBef>
                <a:spcPts val="0"/>
              </a:spcBef>
              <a:buSzPts val="2800"/>
              <a:buNone/>
              <a:defRPr/>
            </a:lvl6pPr>
            <a:lvl7pPr lvl="6">
              <a:spcBef>
                <a:spcPts val="0"/>
              </a:spcBef>
              <a:buSzPts val="2800"/>
              <a:buNone/>
              <a:defRPr/>
            </a:lvl7pPr>
            <a:lvl8pPr lvl="7">
              <a:spcBef>
                <a:spcPts val="0"/>
              </a:spcBef>
              <a:buSzPts val="2800"/>
              <a:buNone/>
              <a:defRPr/>
            </a:lvl8pPr>
            <a:lvl9pPr lvl="8">
              <a:spcBef>
                <a:spcPts val="0"/>
              </a:spcBef>
              <a:buSzPts val="2800"/>
              <a:buNone/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800"/>
              <a:buChar char="●"/>
              <a:defRPr/>
            </a:lvl1pPr>
            <a:lvl2pPr lvl="1">
              <a:spcBef>
                <a:spcPts val="0"/>
              </a:spcBef>
              <a:buSzPts val="1400"/>
              <a:buChar char="○"/>
              <a:defRPr/>
            </a:lvl2pPr>
            <a:lvl3pPr lvl="2">
              <a:spcBef>
                <a:spcPts val="0"/>
              </a:spcBef>
              <a:buSzPts val="1400"/>
              <a:buChar char="■"/>
              <a:defRPr/>
            </a:lvl3pPr>
            <a:lvl4pPr lvl="3">
              <a:spcBef>
                <a:spcPts val="0"/>
              </a:spcBef>
              <a:buSzPts val="1400"/>
              <a:buChar char="●"/>
              <a:defRPr/>
            </a:lvl4pPr>
            <a:lvl5pPr lvl="4">
              <a:spcBef>
                <a:spcPts val="0"/>
              </a:spcBef>
              <a:buSzPts val="1400"/>
              <a:buChar char="○"/>
              <a:defRPr/>
            </a:lvl5pPr>
            <a:lvl6pPr lvl="5">
              <a:spcBef>
                <a:spcPts val="0"/>
              </a:spcBef>
              <a:buSzPts val="1400"/>
              <a:buChar char="■"/>
              <a:defRPr/>
            </a:lvl6pPr>
            <a:lvl7pPr lvl="6">
              <a:spcBef>
                <a:spcPts val="0"/>
              </a:spcBef>
              <a:buSzPts val="1400"/>
              <a:buChar char="●"/>
              <a:defRPr/>
            </a:lvl7pPr>
            <a:lvl8pPr lvl="7">
              <a:spcBef>
                <a:spcPts val="0"/>
              </a:spcBef>
              <a:buSzPts val="1400"/>
              <a:buChar char="○"/>
              <a:defRPr/>
            </a:lvl8pPr>
            <a:lvl9pPr lvl="8">
              <a:spcBef>
                <a:spcPts val="0"/>
              </a:spcBef>
              <a:buSzPts val="1400"/>
              <a:buChar char="■"/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2800"/>
              <a:buNone/>
              <a:defRPr/>
            </a:lvl1pPr>
            <a:lvl2pPr lvl="1">
              <a:spcBef>
                <a:spcPts val="0"/>
              </a:spcBef>
              <a:buSzPts val="2800"/>
              <a:buNone/>
              <a:defRPr/>
            </a:lvl2pPr>
            <a:lvl3pPr lvl="2">
              <a:spcBef>
                <a:spcPts val="0"/>
              </a:spcBef>
              <a:buSzPts val="2800"/>
              <a:buNone/>
              <a:defRPr/>
            </a:lvl3pPr>
            <a:lvl4pPr lvl="3">
              <a:spcBef>
                <a:spcPts val="0"/>
              </a:spcBef>
              <a:buSzPts val="2800"/>
              <a:buNone/>
              <a:defRPr/>
            </a:lvl4pPr>
            <a:lvl5pPr lvl="4">
              <a:spcBef>
                <a:spcPts val="0"/>
              </a:spcBef>
              <a:buSzPts val="2800"/>
              <a:buNone/>
              <a:defRPr/>
            </a:lvl5pPr>
            <a:lvl6pPr lvl="5">
              <a:spcBef>
                <a:spcPts val="0"/>
              </a:spcBef>
              <a:buSzPts val="2800"/>
              <a:buNone/>
              <a:defRPr/>
            </a:lvl6pPr>
            <a:lvl7pPr lvl="6">
              <a:spcBef>
                <a:spcPts val="0"/>
              </a:spcBef>
              <a:buSzPts val="2800"/>
              <a:buNone/>
              <a:defRPr/>
            </a:lvl7pPr>
            <a:lvl8pPr lvl="7">
              <a:spcBef>
                <a:spcPts val="0"/>
              </a:spcBef>
              <a:buSzPts val="2800"/>
              <a:buNone/>
              <a:defRPr/>
            </a:lvl8pPr>
            <a:lvl9pPr lvl="8">
              <a:spcBef>
                <a:spcPts val="0"/>
              </a:spcBef>
              <a:buSzPts val="28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400"/>
              <a:buChar char="●"/>
              <a:defRPr sz="14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400"/>
              <a:buChar char="●"/>
              <a:defRPr sz="14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2800"/>
              <a:buNone/>
              <a:defRPr/>
            </a:lvl1pPr>
            <a:lvl2pPr lvl="1">
              <a:spcBef>
                <a:spcPts val="0"/>
              </a:spcBef>
              <a:buSzPts val="2800"/>
              <a:buNone/>
              <a:defRPr/>
            </a:lvl2pPr>
            <a:lvl3pPr lvl="2">
              <a:spcBef>
                <a:spcPts val="0"/>
              </a:spcBef>
              <a:buSzPts val="2800"/>
              <a:buNone/>
              <a:defRPr/>
            </a:lvl3pPr>
            <a:lvl4pPr lvl="3">
              <a:spcBef>
                <a:spcPts val="0"/>
              </a:spcBef>
              <a:buSzPts val="2800"/>
              <a:buNone/>
              <a:defRPr/>
            </a:lvl4pPr>
            <a:lvl5pPr lvl="4">
              <a:spcBef>
                <a:spcPts val="0"/>
              </a:spcBef>
              <a:buSzPts val="2800"/>
              <a:buNone/>
              <a:defRPr/>
            </a:lvl5pPr>
            <a:lvl6pPr lvl="5">
              <a:spcBef>
                <a:spcPts val="0"/>
              </a:spcBef>
              <a:buSzPts val="2800"/>
              <a:buNone/>
              <a:defRPr/>
            </a:lvl6pPr>
            <a:lvl7pPr lvl="6">
              <a:spcBef>
                <a:spcPts val="0"/>
              </a:spcBef>
              <a:buSzPts val="2800"/>
              <a:buNone/>
              <a:defRPr/>
            </a:lvl7pPr>
            <a:lvl8pPr lvl="7">
              <a:spcBef>
                <a:spcPts val="0"/>
              </a:spcBef>
              <a:buSzPts val="2800"/>
              <a:buNone/>
              <a:defRPr/>
            </a:lvl8pPr>
            <a:lvl9pPr lvl="8">
              <a:spcBef>
                <a:spcPts val="0"/>
              </a:spcBef>
              <a:buSzPts val="2800"/>
              <a:buNone/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ts val="2400"/>
              <a:buNone/>
              <a:defRPr sz="2400"/>
            </a:lvl1pPr>
            <a:lvl2pPr lvl="1">
              <a:spcBef>
                <a:spcPts val="0"/>
              </a:spcBef>
              <a:buSzPts val="2400"/>
              <a:buNone/>
              <a:defRPr sz="2400"/>
            </a:lvl2pPr>
            <a:lvl3pPr lvl="2">
              <a:spcBef>
                <a:spcPts val="0"/>
              </a:spcBef>
              <a:buSzPts val="2400"/>
              <a:buNone/>
              <a:defRPr sz="2400"/>
            </a:lvl3pPr>
            <a:lvl4pPr lvl="3">
              <a:spcBef>
                <a:spcPts val="0"/>
              </a:spcBef>
              <a:buSzPts val="2400"/>
              <a:buNone/>
              <a:defRPr sz="2400"/>
            </a:lvl4pPr>
            <a:lvl5pPr lvl="4">
              <a:spcBef>
                <a:spcPts val="0"/>
              </a:spcBef>
              <a:buSzPts val="2400"/>
              <a:buNone/>
              <a:defRPr sz="2400"/>
            </a:lvl5pPr>
            <a:lvl6pPr lvl="5">
              <a:spcBef>
                <a:spcPts val="0"/>
              </a:spcBef>
              <a:buSzPts val="2400"/>
              <a:buNone/>
              <a:defRPr sz="2400"/>
            </a:lvl6pPr>
            <a:lvl7pPr lvl="6">
              <a:spcBef>
                <a:spcPts val="0"/>
              </a:spcBef>
              <a:buSzPts val="2400"/>
              <a:buNone/>
              <a:defRPr sz="2400"/>
            </a:lvl7pPr>
            <a:lvl8pPr lvl="7">
              <a:spcBef>
                <a:spcPts val="0"/>
              </a:spcBef>
              <a:buSzPts val="2400"/>
              <a:buNone/>
              <a:defRPr sz="2400"/>
            </a:lvl8pPr>
            <a:lvl9pPr lvl="8">
              <a:spcBef>
                <a:spcPts val="0"/>
              </a:spcBef>
              <a:buSzPts val="2400"/>
              <a:buNone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200"/>
              <a:buChar char="●"/>
              <a:defRPr sz="12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SzPts val="4800"/>
              <a:buNone/>
              <a:defRPr sz="4800"/>
            </a:lvl1pPr>
            <a:lvl2pPr lvl="1">
              <a:spcBef>
                <a:spcPts val="0"/>
              </a:spcBef>
              <a:buSzPts val="4800"/>
              <a:buNone/>
              <a:defRPr sz="4800"/>
            </a:lvl2pPr>
            <a:lvl3pPr lvl="2">
              <a:spcBef>
                <a:spcPts val="0"/>
              </a:spcBef>
              <a:buSzPts val="4800"/>
              <a:buNone/>
              <a:defRPr sz="4800"/>
            </a:lvl3pPr>
            <a:lvl4pPr lvl="3">
              <a:spcBef>
                <a:spcPts val="0"/>
              </a:spcBef>
              <a:buSzPts val="4800"/>
              <a:buNone/>
              <a:defRPr sz="4800"/>
            </a:lvl4pPr>
            <a:lvl5pPr lvl="4">
              <a:spcBef>
                <a:spcPts val="0"/>
              </a:spcBef>
              <a:buSzPts val="4800"/>
              <a:buNone/>
              <a:defRPr sz="4800"/>
            </a:lvl5pPr>
            <a:lvl6pPr lvl="5">
              <a:spcBef>
                <a:spcPts val="0"/>
              </a:spcBef>
              <a:buSzPts val="4800"/>
              <a:buNone/>
              <a:defRPr sz="4800"/>
            </a:lvl6pPr>
            <a:lvl7pPr lvl="6">
              <a:spcBef>
                <a:spcPts val="0"/>
              </a:spcBef>
              <a:buSzPts val="4800"/>
              <a:buNone/>
              <a:defRPr sz="4800"/>
            </a:lvl7pPr>
            <a:lvl8pPr lvl="7">
              <a:spcBef>
                <a:spcPts val="0"/>
              </a:spcBef>
              <a:buSzPts val="4800"/>
              <a:buNone/>
              <a:defRPr sz="4800"/>
            </a:lvl8pPr>
            <a:lvl9pPr lvl="8">
              <a:spcBef>
                <a:spcPts val="0"/>
              </a:spcBef>
              <a:buSzPts val="4800"/>
              <a:buNone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ts val="4200"/>
              <a:buNone/>
              <a:defRPr sz="4200"/>
            </a:lvl1pPr>
            <a:lvl2pPr lvl="1" algn="ctr">
              <a:spcBef>
                <a:spcPts val="0"/>
              </a:spcBef>
              <a:buSzPts val="4200"/>
              <a:buNone/>
              <a:defRPr sz="4200"/>
            </a:lvl2pPr>
            <a:lvl3pPr lvl="2" algn="ctr">
              <a:spcBef>
                <a:spcPts val="0"/>
              </a:spcBef>
              <a:buSzPts val="4200"/>
              <a:buNone/>
              <a:defRPr sz="4200"/>
            </a:lvl3pPr>
            <a:lvl4pPr lvl="3" algn="ctr">
              <a:spcBef>
                <a:spcPts val="0"/>
              </a:spcBef>
              <a:buSzPts val="4200"/>
              <a:buNone/>
              <a:defRPr sz="4200"/>
            </a:lvl4pPr>
            <a:lvl5pPr lvl="4" algn="ctr">
              <a:spcBef>
                <a:spcPts val="0"/>
              </a:spcBef>
              <a:buSzPts val="4200"/>
              <a:buNone/>
              <a:defRPr sz="4200"/>
            </a:lvl5pPr>
            <a:lvl6pPr lvl="5" algn="ctr">
              <a:spcBef>
                <a:spcPts val="0"/>
              </a:spcBef>
              <a:buSzPts val="4200"/>
              <a:buNone/>
              <a:defRPr sz="4200"/>
            </a:lvl6pPr>
            <a:lvl7pPr lvl="6" algn="ctr">
              <a:spcBef>
                <a:spcPts val="0"/>
              </a:spcBef>
              <a:buSzPts val="4200"/>
              <a:buNone/>
              <a:defRPr sz="4200"/>
            </a:lvl7pPr>
            <a:lvl8pPr lvl="7" algn="ctr">
              <a:spcBef>
                <a:spcPts val="0"/>
              </a:spcBef>
              <a:buSzPts val="4200"/>
              <a:buNone/>
              <a:defRPr sz="4200"/>
            </a:lvl8pPr>
            <a:lvl9pPr lvl="8" algn="ctr">
              <a:spcBef>
                <a:spcPts val="0"/>
              </a:spcBef>
              <a:buSzPts val="4200"/>
              <a:buNone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SzPts val="1800"/>
              <a:buChar char="●"/>
              <a:defRPr/>
            </a:lvl1pPr>
            <a:lvl2pPr lvl="1">
              <a:spcBef>
                <a:spcPts val="0"/>
              </a:spcBef>
              <a:buSzPts val="1400"/>
              <a:buChar char="○"/>
              <a:defRPr/>
            </a:lvl2pPr>
            <a:lvl3pPr lvl="2">
              <a:spcBef>
                <a:spcPts val="0"/>
              </a:spcBef>
              <a:buSzPts val="1400"/>
              <a:buChar char="■"/>
              <a:defRPr/>
            </a:lvl3pPr>
            <a:lvl4pPr lvl="3">
              <a:spcBef>
                <a:spcPts val="0"/>
              </a:spcBef>
              <a:buSzPts val="1400"/>
              <a:buChar char="●"/>
              <a:defRPr/>
            </a:lvl4pPr>
            <a:lvl5pPr lvl="4">
              <a:spcBef>
                <a:spcPts val="0"/>
              </a:spcBef>
              <a:buSzPts val="1400"/>
              <a:buChar char="○"/>
              <a:defRPr/>
            </a:lvl5pPr>
            <a:lvl6pPr lvl="5">
              <a:spcBef>
                <a:spcPts val="0"/>
              </a:spcBef>
              <a:buSzPts val="1400"/>
              <a:buChar char="■"/>
              <a:defRPr/>
            </a:lvl6pPr>
            <a:lvl7pPr lvl="6">
              <a:spcBef>
                <a:spcPts val="0"/>
              </a:spcBef>
              <a:buSzPts val="1400"/>
              <a:buChar char="●"/>
              <a:defRPr/>
            </a:lvl7pPr>
            <a:lvl8pPr lvl="7">
              <a:spcBef>
                <a:spcPts val="0"/>
              </a:spcBef>
              <a:buSzPts val="1400"/>
              <a:buChar char="○"/>
              <a:defRPr/>
            </a:lvl8pPr>
            <a:lvl9pPr lvl="8">
              <a:spcBef>
                <a:spcPts val="0"/>
              </a:spcBef>
              <a:buSzPts val="1400"/>
              <a:buChar char="■"/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Relationship Id="rId4" Type="http://schemas.openxmlformats.org/officeDocument/2006/relationships/image" Target="../media/image2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Relationship Id="rId4" Type="http://schemas.openxmlformats.org/officeDocument/2006/relationships/image" Target="../media/image9.png"/><Relationship Id="rId5" Type="http://schemas.openxmlformats.org/officeDocument/2006/relationships/image" Target="../media/image1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Relationship Id="rId4" Type="http://schemas.openxmlformats.org/officeDocument/2006/relationships/image" Target="../media/image1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gif"/><Relationship Id="rId4" Type="http://schemas.openxmlformats.org/officeDocument/2006/relationships/image" Target="../media/image1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jpg"/><Relationship Id="rId4" Type="http://schemas.openxmlformats.org/officeDocument/2006/relationships/image" Target="../media/image1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1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gif"/><Relationship Id="rId4" Type="http://schemas.openxmlformats.org/officeDocument/2006/relationships/image" Target="../media/image1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Shape 1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0" y="0"/>
            <a:ext cx="9144000" cy="5434149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Shape 132"/>
          <p:cNvSpPr txBox="1"/>
          <p:nvPr>
            <p:ph idx="4294967295" type="title"/>
          </p:nvPr>
        </p:nvSpPr>
        <p:spPr>
          <a:xfrm>
            <a:off x="2243372" y="3092225"/>
            <a:ext cx="3645000" cy="541200"/>
          </a:xfrm>
          <a:prstGeom prst="rect">
            <a:avLst/>
          </a:prstGeom>
          <a:solidFill>
            <a:srgbClr val="FFFF00"/>
          </a:solidFill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400">
                <a:solidFill>
                  <a:schemeClr val="dk2"/>
                </a:solidFill>
              </a:rPr>
              <a:t> </a:t>
            </a:r>
          </a:p>
        </p:txBody>
      </p:sp>
      <p:sp>
        <p:nvSpPr>
          <p:cNvPr id="133" name="Shape 133"/>
          <p:cNvSpPr txBox="1"/>
          <p:nvPr>
            <p:ph type="ctrTitle"/>
          </p:nvPr>
        </p:nvSpPr>
        <p:spPr>
          <a:xfrm>
            <a:off x="-39314" y="2927889"/>
            <a:ext cx="7688100" cy="1664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</a:rPr>
              <a:t>SPORTS HIGHLIGHTER</a:t>
            </a:r>
          </a:p>
        </p:txBody>
      </p:sp>
      <p:sp>
        <p:nvSpPr>
          <p:cNvPr id="134" name="Shape 134"/>
          <p:cNvSpPr txBox="1"/>
          <p:nvPr>
            <p:ph idx="1" type="subTitle"/>
          </p:nvPr>
        </p:nvSpPr>
        <p:spPr>
          <a:xfrm>
            <a:off x="175177" y="4245475"/>
            <a:ext cx="7688100" cy="541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b="1" lang="en">
                <a:solidFill>
                  <a:schemeClr val="accent2"/>
                </a:solidFill>
              </a:rPr>
              <a:t>Roy, Brian and Michael</a:t>
            </a:r>
          </a:p>
        </p:txBody>
      </p:sp>
      <p:pic>
        <p:nvPicPr>
          <p:cNvPr id="135" name="Shape 1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54750" y="3633425"/>
            <a:ext cx="1308524" cy="1308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 txBox="1"/>
          <p:nvPr/>
        </p:nvSpPr>
        <p:spPr>
          <a:xfrm>
            <a:off x="2329150" y="941225"/>
            <a:ext cx="4240800" cy="376080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Realtime(?)</a:t>
            </a:r>
          </a:p>
        </p:txBody>
      </p:sp>
      <p:sp>
        <p:nvSpPr>
          <p:cNvPr id="222" name="Shape 222"/>
          <p:cNvSpPr txBox="1"/>
          <p:nvPr/>
        </p:nvSpPr>
        <p:spPr>
          <a:xfrm>
            <a:off x="0" y="941225"/>
            <a:ext cx="2225400" cy="37608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Training</a:t>
            </a:r>
          </a:p>
        </p:txBody>
      </p:sp>
      <p:sp>
        <p:nvSpPr>
          <p:cNvPr id="223" name="Shape 223"/>
          <p:cNvSpPr txBox="1"/>
          <p:nvPr>
            <p:ph type="title"/>
          </p:nvPr>
        </p:nvSpPr>
        <p:spPr>
          <a:xfrm>
            <a:off x="1740850" y="292925"/>
            <a:ext cx="1211400" cy="419700"/>
          </a:xfrm>
          <a:prstGeom prst="rect">
            <a:avLst/>
          </a:prstGeom>
          <a:solidFill>
            <a:srgbClr val="FFFF00"/>
          </a:solidFill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400">
                <a:solidFill>
                  <a:schemeClr val="dk2"/>
                </a:solidFill>
              </a:rPr>
              <a:t> </a:t>
            </a:r>
          </a:p>
        </p:txBody>
      </p:sp>
      <p:sp>
        <p:nvSpPr>
          <p:cNvPr id="224" name="Shape 224"/>
          <p:cNvSpPr txBox="1"/>
          <p:nvPr>
            <p:ph type="title"/>
          </p:nvPr>
        </p:nvSpPr>
        <p:spPr>
          <a:xfrm>
            <a:off x="321750" y="17627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b="1" lang="en" sz="2400"/>
              <a:t>The Data Pipeline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400">
              <a:solidFill>
                <a:schemeClr val="dk2"/>
              </a:solidFill>
            </a:endParaRPr>
          </a:p>
        </p:txBody>
      </p:sp>
      <p:sp>
        <p:nvSpPr>
          <p:cNvPr id="225" name="Shape 225"/>
          <p:cNvSpPr/>
          <p:nvPr/>
        </p:nvSpPr>
        <p:spPr>
          <a:xfrm>
            <a:off x="245550" y="1051800"/>
            <a:ext cx="1112400" cy="572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b="1" lang="en"/>
              <a:t>Video (</a:t>
            </a:r>
            <a:r>
              <a:rPr b="1" lang="en"/>
              <a:t>MP4)</a:t>
            </a:r>
          </a:p>
        </p:txBody>
      </p:sp>
      <p:cxnSp>
        <p:nvCxnSpPr>
          <p:cNvPr id="226" name="Shape 226"/>
          <p:cNvCxnSpPr>
            <a:stCxn id="225" idx="2"/>
            <a:endCxn id="227" idx="0"/>
          </p:cNvCxnSpPr>
          <p:nvPr/>
        </p:nvCxnSpPr>
        <p:spPr>
          <a:xfrm>
            <a:off x="801750" y="1624500"/>
            <a:ext cx="0" cy="263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228" name="Shape 228"/>
          <p:cNvSpPr/>
          <p:nvPr/>
        </p:nvSpPr>
        <p:spPr>
          <a:xfrm>
            <a:off x="5059675" y="1644091"/>
            <a:ext cx="1387800" cy="934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b="1" lang="en"/>
              <a:t>Detect Chyrons’</a:t>
            </a:r>
          </a:p>
          <a:p>
            <a:pPr indent="0" lvl="0" marL="0" rtl="0" algn="ctr">
              <a:spcBef>
                <a:spcPts val="0"/>
              </a:spcBef>
              <a:buNone/>
            </a:pPr>
            <a:r>
              <a:rPr b="1" lang="en"/>
              <a:t>Locations</a:t>
            </a:r>
          </a:p>
        </p:txBody>
      </p:sp>
      <p:sp>
        <p:nvSpPr>
          <p:cNvPr id="229" name="Shape 229"/>
          <p:cNvSpPr/>
          <p:nvPr/>
        </p:nvSpPr>
        <p:spPr>
          <a:xfrm>
            <a:off x="912325" y="4160725"/>
            <a:ext cx="1211400" cy="420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b="1" lang="en"/>
              <a:t>Classifier</a:t>
            </a:r>
          </a:p>
        </p:txBody>
      </p:sp>
      <p:sp>
        <p:nvSpPr>
          <p:cNvPr id="230" name="Shape 230"/>
          <p:cNvSpPr/>
          <p:nvPr/>
        </p:nvSpPr>
        <p:spPr>
          <a:xfrm>
            <a:off x="4292875" y="4224375"/>
            <a:ext cx="1307100" cy="4200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b="1" lang="en"/>
              <a:t>Prediction</a:t>
            </a:r>
          </a:p>
        </p:txBody>
      </p:sp>
      <p:sp>
        <p:nvSpPr>
          <p:cNvPr id="227" name="Shape 227"/>
          <p:cNvSpPr/>
          <p:nvPr/>
        </p:nvSpPr>
        <p:spPr>
          <a:xfrm>
            <a:off x="245550" y="1888150"/>
            <a:ext cx="1112400" cy="572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b="1" lang="en"/>
              <a:t>Audio </a:t>
            </a:r>
            <a:r>
              <a:rPr b="1" lang="en"/>
              <a:t>(WAV)</a:t>
            </a:r>
          </a:p>
        </p:txBody>
      </p:sp>
      <p:sp>
        <p:nvSpPr>
          <p:cNvPr id="231" name="Shape 231"/>
          <p:cNvSpPr/>
          <p:nvPr/>
        </p:nvSpPr>
        <p:spPr>
          <a:xfrm>
            <a:off x="65850" y="2724500"/>
            <a:ext cx="1387800" cy="419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b="1" lang="en"/>
              <a:t>Frequencies</a:t>
            </a:r>
          </a:p>
          <a:p>
            <a:pPr indent="0" lvl="0" marL="0" rtl="0" algn="ctr">
              <a:spcBef>
                <a:spcPts val="0"/>
              </a:spcBef>
              <a:buNone/>
            </a:pPr>
            <a:r>
              <a:t/>
            </a:r>
            <a:endParaRPr b="1"/>
          </a:p>
        </p:txBody>
      </p:sp>
      <p:cxnSp>
        <p:nvCxnSpPr>
          <p:cNvPr id="232" name="Shape 232"/>
          <p:cNvCxnSpPr/>
          <p:nvPr/>
        </p:nvCxnSpPr>
        <p:spPr>
          <a:xfrm>
            <a:off x="783650" y="2460850"/>
            <a:ext cx="0" cy="263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233" name="Shape 233"/>
          <p:cNvSpPr txBox="1"/>
          <p:nvPr/>
        </p:nvSpPr>
        <p:spPr>
          <a:xfrm>
            <a:off x="807750" y="2416725"/>
            <a:ext cx="569700" cy="2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FFT</a:t>
            </a:r>
          </a:p>
        </p:txBody>
      </p:sp>
      <p:sp>
        <p:nvSpPr>
          <p:cNvPr id="234" name="Shape 234"/>
          <p:cNvSpPr txBox="1"/>
          <p:nvPr/>
        </p:nvSpPr>
        <p:spPr>
          <a:xfrm>
            <a:off x="749500" y="1534775"/>
            <a:ext cx="999300" cy="2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FFMPEG</a:t>
            </a:r>
          </a:p>
        </p:txBody>
      </p:sp>
      <p:sp>
        <p:nvSpPr>
          <p:cNvPr id="235" name="Shape 235"/>
          <p:cNvSpPr/>
          <p:nvPr/>
        </p:nvSpPr>
        <p:spPr>
          <a:xfrm>
            <a:off x="65850" y="3364100"/>
            <a:ext cx="1387800" cy="633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b="1" lang="en"/>
              <a:t>Reduced</a:t>
            </a:r>
          </a:p>
          <a:p>
            <a:pPr indent="0" lvl="0" marL="0" rtl="0" algn="ctr">
              <a:spcBef>
                <a:spcPts val="0"/>
              </a:spcBef>
              <a:buNone/>
            </a:pPr>
            <a:r>
              <a:rPr b="1" lang="en"/>
              <a:t>dimensions</a:t>
            </a:r>
          </a:p>
          <a:p>
            <a:pPr indent="0" lvl="0" marL="0" rtl="0" algn="ctr">
              <a:spcBef>
                <a:spcPts val="0"/>
              </a:spcBef>
              <a:buNone/>
            </a:pPr>
            <a:r>
              <a:t/>
            </a:r>
            <a:endParaRPr b="1"/>
          </a:p>
        </p:txBody>
      </p:sp>
      <p:sp>
        <p:nvSpPr>
          <p:cNvPr id="236" name="Shape 236"/>
          <p:cNvSpPr txBox="1"/>
          <p:nvPr/>
        </p:nvSpPr>
        <p:spPr>
          <a:xfrm>
            <a:off x="883950" y="3163725"/>
            <a:ext cx="569700" cy="21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PCA</a:t>
            </a:r>
          </a:p>
        </p:txBody>
      </p:sp>
      <p:cxnSp>
        <p:nvCxnSpPr>
          <p:cNvPr id="237" name="Shape 237"/>
          <p:cNvCxnSpPr>
            <a:stCxn id="231" idx="2"/>
            <a:endCxn id="235" idx="0"/>
          </p:cNvCxnSpPr>
          <p:nvPr/>
        </p:nvCxnSpPr>
        <p:spPr>
          <a:xfrm>
            <a:off x="759750" y="3144200"/>
            <a:ext cx="0" cy="21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238" name="Shape 238"/>
          <p:cNvSpPr/>
          <p:nvPr/>
        </p:nvSpPr>
        <p:spPr>
          <a:xfrm>
            <a:off x="5058175" y="2737226"/>
            <a:ext cx="1387800" cy="769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b="1" lang="en"/>
              <a:t>Detect Chyrons’</a:t>
            </a:r>
          </a:p>
          <a:p>
            <a:pPr indent="0" lvl="0" marL="0" rtl="0" algn="ctr">
              <a:spcBef>
                <a:spcPts val="0"/>
              </a:spcBef>
              <a:buNone/>
            </a:pPr>
            <a:r>
              <a:rPr b="1" lang="en"/>
              <a:t>Presence</a:t>
            </a:r>
          </a:p>
        </p:txBody>
      </p:sp>
      <p:sp>
        <p:nvSpPr>
          <p:cNvPr id="239" name="Shape 239"/>
          <p:cNvSpPr/>
          <p:nvPr/>
        </p:nvSpPr>
        <p:spPr>
          <a:xfrm>
            <a:off x="5059675" y="3648315"/>
            <a:ext cx="1387800" cy="335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b="1" lang="en"/>
              <a:t>Text</a:t>
            </a:r>
          </a:p>
        </p:txBody>
      </p:sp>
      <p:cxnSp>
        <p:nvCxnSpPr>
          <p:cNvPr id="240" name="Shape 240"/>
          <p:cNvCxnSpPr>
            <a:stCxn id="238" idx="2"/>
            <a:endCxn id="239" idx="0"/>
          </p:cNvCxnSpPr>
          <p:nvPr/>
        </p:nvCxnSpPr>
        <p:spPr>
          <a:xfrm>
            <a:off x="5752075" y="3506726"/>
            <a:ext cx="1500" cy="141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241" name="Shape 241"/>
          <p:cNvCxnSpPr>
            <a:stCxn id="228" idx="2"/>
            <a:endCxn id="238" idx="0"/>
          </p:cNvCxnSpPr>
          <p:nvPr/>
        </p:nvCxnSpPr>
        <p:spPr>
          <a:xfrm flipH="1">
            <a:off x="5752075" y="2578291"/>
            <a:ext cx="1500" cy="159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242" name="Shape 242"/>
          <p:cNvCxnSpPr>
            <a:stCxn id="243" idx="2"/>
            <a:endCxn id="228" idx="0"/>
          </p:cNvCxnSpPr>
          <p:nvPr/>
        </p:nvCxnSpPr>
        <p:spPr>
          <a:xfrm>
            <a:off x="4991575" y="1332775"/>
            <a:ext cx="762000" cy="311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244" name="Shape 244"/>
          <p:cNvCxnSpPr>
            <a:stCxn id="239" idx="2"/>
            <a:endCxn id="230" idx="0"/>
          </p:cNvCxnSpPr>
          <p:nvPr/>
        </p:nvCxnSpPr>
        <p:spPr>
          <a:xfrm flipH="1">
            <a:off x="4946575" y="3983715"/>
            <a:ext cx="807000" cy="240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245" name="Shape 245"/>
          <p:cNvCxnSpPr>
            <a:stCxn id="235" idx="2"/>
            <a:endCxn id="229" idx="1"/>
          </p:cNvCxnSpPr>
          <p:nvPr/>
        </p:nvCxnSpPr>
        <p:spPr>
          <a:xfrm>
            <a:off x="759750" y="3998000"/>
            <a:ext cx="152700" cy="37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243" name="Shape 243"/>
          <p:cNvSpPr/>
          <p:nvPr/>
        </p:nvSpPr>
        <p:spPr>
          <a:xfrm>
            <a:off x="4338025" y="997375"/>
            <a:ext cx="1307100" cy="335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b="1" lang="en"/>
              <a:t>Video (MP4)</a:t>
            </a:r>
          </a:p>
        </p:txBody>
      </p:sp>
      <p:sp>
        <p:nvSpPr>
          <p:cNvPr id="246" name="Shape 246"/>
          <p:cNvSpPr txBox="1"/>
          <p:nvPr/>
        </p:nvSpPr>
        <p:spPr>
          <a:xfrm>
            <a:off x="5807275" y="3469375"/>
            <a:ext cx="638700" cy="21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OCR</a:t>
            </a:r>
          </a:p>
        </p:txBody>
      </p:sp>
      <p:sp>
        <p:nvSpPr>
          <p:cNvPr id="247" name="Shape 247"/>
          <p:cNvSpPr/>
          <p:nvPr/>
        </p:nvSpPr>
        <p:spPr>
          <a:xfrm>
            <a:off x="2315916" y="3644888"/>
            <a:ext cx="1154300" cy="529525"/>
          </a:xfrm>
          <a:prstGeom prst="flowChartInputOutpu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Model</a:t>
            </a:r>
          </a:p>
        </p:txBody>
      </p:sp>
      <p:cxnSp>
        <p:nvCxnSpPr>
          <p:cNvPr id="248" name="Shape 248"/>
          <p:cNvCxnSpPr>
            <a:stCxn id="229" idx="3"/>
            <a:endCxn id="247" idx="2"/>
          </p:cNvCxnSpPr>
          <p:nvPr/>
        </p:nvCxnSpPr>
        <p:spPr>
          <a:xfrm flipH="1" rot="10800000">
            <a:off x="2123725" y="3909625"/>
            <a:ext cx="307500" cy="461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249" name="Shape 249"/>
          <p:cNvSpPr/>
          <p:nvPr/>
        </p:nvSpPr>
        <p:spPr>
          <a:xfrm>
            <a:off x="3750750" y="1811950"/>
            <a:ext cx="1112400" cy="572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b="1" lang="en"/>
              <a:t>Audio (WAV)</a:t>
            </a:r>
          </a:p>
        </p:txBody>
      </p:sp>
      <p:sp>
        <p:nvSpPr>
          <p:cNvPr id="250" name="Shape 250"/>
          <p:cNvSpPr/>
          <p:nvPr/>
        </p:nvSpPr>
        <p:spPr>
          <a:xfrm>
            <a:off x="3571050" y="2648300"/>
            <a:ext cx="1387800" cy="419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b="1" lang="en"/>
              <a:t>Frequencies</a:t>
            </a:r>
          </a:p>
          <a:p>
            <a:pPr indent="0" lvl="0" marL="0" rtl="0" algn="ctr">
              <a:spcBef>
                <a:spcPts val="0"/>
              </a:spcBef>
              <a:buNone/>
            </a:pPr>
            <a:r>
              <a:t/>
            </a:r>
            <a:endParaRPr b="1"/>
          </a:p>
        </p:txBody>
      </p:sp>
      <p:cxnSp>
        <p:nvCxnSpPr>
          <p:cNvPr id="251" name="Shape 251"/>
          <p:cNvCxnSpPr/>
          <p:nvPr/>
        </p:nvCxnSpPr>
        <p:spPr>
          <a:xfrm>
            <a:off x="4288850" y="2384650"/>
            <a:ext cx="0" cy="263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252" name="Shape 252"/>
          <p:cNvSpPr txBox="1"/>
          <p:nvPr/>
        </p:nvSpPr>
        <p:spPr>
          <a:xfrm>
            <a:off x="4312950" y="2340525"/>
            <a:ext cx="569700" cy="2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FFT</a:t>
            </a:r>
          </a:p>
        </p:txBody>
      </p:sp>
      <p:sp>
        <p:nvSpPr>
          <p:cNvPr id="253" name="Shape 253"/>
          <p:cNvSpPr/>
          <p:nvPr/>
        </p:nvSpPr>
        <p:spPr>
          <a:xfrm>
            <a:off x="3571050" y="3287900"/>
            <a:ext cx="1387800" cy="633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b="1" lang="en"/>
              <a:t>Reduced</a:t>
            </a:r>
          </a:p>
          <a:p>
            <a:pPr indent="0" lvl="0" marL="0" rtl="0" algn="ctr">
              <a:spcBef>
                <a:spcPts val="0"/>
              </a:spcBef>
              <a:buNone/>
            </a:pPr>
            <a:r>
              <a:rPr b="1" lang="en"/>
              <a:t>dimensions</a:t>
            </a:r>
          </a:p>
          <a:p>
            <a:pPr indent="0" lvl="0" marL="0" rtl="0" algn="ctr">
              <a:spcBef>
                <a:spcPts val="0"/>
              </a:spcBef>
              <a:buNone/>
            </a:pPr>
            <a:r>
              <a:t/>
            </a:r>
            <a:endParaRPr b="1"/>
          </a:p>
        </p:txBody>
      </p:sp>
      <p:sp>
        <p:nvSpPr>
          <p:cNvPr id="254" name="Shape 254"/>
          <p:cNvSpPr txBox="1"/>
          <p:nvPr/>
        </p:nvSpPr>
        <p:spPr>
          <a:xfrm>
            <a:off x="4312950" y="3087525"/>
            <a:ext cx="569700" cy="21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PCA</a:t>
            </a:r>
          </a:p>
        </p:txBody>
      </p:sp>
      <p:cxnSp>
        <p:nvCxnSpPr>
          <p:cNvPr id="255" name="Shape 255"/>
          <p:cNvCxnSpPr>
            <a:stCxn id="250" idx="2"/>
            <a:endCxn id="253" idx="0"/>
          </p:cNvCxnSpPr>
          <p:nvPr/>
        </p:nvCxnSpPr>
        <p:spPr>
          <a:xfrm>
            <a:off x="4264950" y="3068000"/>
            <a:ext cx="0" cy="21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256" name="Shape 256"/>
          <p:cNvCxnSpPr>
            <a:stCxn id="243" idx="2"/>
            <a:endCxn id="249" idx="0"/>
          </p:cNvCxnSpPr>
          <p:nvPr/>
        </p:nvCxnSpPr>
        <p:spPr>
          <a:xfrm flipH="1">
            <a:off x="4306975" y="1332775"/>
            <a:ext cx="684600" cy="47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257" name="Shape 257"/>
          <p:cNvSpPr txBox="1"/>
          <p:nvPr/>
        </p:nvSpPr>
        <p:spPr>
          <a:xfrm>
            <a:off x="3765300" y="1437000"/>
            <a:ext cx="999300" cy="2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FFMPEG</a:t>
            </a:r>
          </a:p>
        </p:txBody>
      </p:sp>
      <p:cxnSp>
        <p:nvCxnSpPr>
          <p:cNvPr id="258" name="Shape 258"/>
          <p:cNvCxnSpPr>
            <a:stCxn id="247" idx="5"/>
            <a:endCxn id="230" idx="1"/>
          </p:cNvCxnSpPr>
          <p:nvPr/>
        </p:nvCxnSpPr>
        <p:spPr>
          <a:xfrm>
            <a:off x="3354786" y="3909650"/>
            <a:ext cx="938100" cy="52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259" name="Shape 259"/>
          <p:cNvCxnSpPr>
            <a:stCxn id="253" idx="2"/>
            <a:endCxn id="230" idx="0"/>
          </p:cNvCxnSpPr>
          <p:nvPr/>
        </p:nvCxnSpPr>
        <p:spPr>
          <a:xfrm>
            <a:off x="4264950" y="3921800"/>
            <a:ext cx="681600" cy="30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260" name="Shape 260"/>
          <p:cNvSpPr/>
          <p:nvPr/>
        </p:nvSpPr>
        <p:spPr>
          <a:xfrm>
            <a:off x="6775375" y="3874875"/>
            <a:ext cx="1307100" cy="7695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b="1" lang="en"/>
              <a:t>Determine clip boundaries</a:t>
            </a:r>
          </a:p>
        </p:txBody>
      </p:sp>
      <p:sp>
        <p:nvSpPr>
          <p:cNvPr id="261" name="Shape 261"/>
          <p:cNvSpPr/>
          <p:nvPr/>
        </p:nvSpPr>
        <p:spPr>
          <a:xfrm>
            <a:off x="6775375" y="2793200"/>
            <a:ext cx="1307100" cy="7695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b="1" lang="en"/>
              <a:t>Assemble</a:t>
            </a:r>
          </a:p>
          <a:p>
            <a:pPr indent="0" lvl="0" marL="0" rtl="0" algn="ctr">
              <a:spcBef>
                <a:spcPts val="0"/>
              </a:spcBef>
              <a:buNone/>
            </a:pPr>
            <a:r>
              <a:rPr b="1" lang="en"/>
              <a:t>Highlights video</a:t>
            </a:r>
          </a:p>
        </p:txBody>
      </p:sp>
      <p:cxnSp>
        <p:nvCxnSpPr>
          <p:cNvPr id="262" name="Shape 262"/>
          <p:cNvCxnSpPr>
            <a:stCxn id="230" idx="3"/>
            <a:endCxn id="260" idx="1"/>
          </p:cNvCxnSpPr>
          <p:nvPr/>
        </p:nvCxnSpPr>
        <p:spPr>
          <a:xfrm flipH="1" rot="10800000">
            <a:off x="5599975" y="4259775"/>
            <a:ext cx="1175400" cy="17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263" name="Shape 263"/>
          <p:cNvCxnSpPr>
            <a:stCxn id="260" idx="0"/>
            <a:endCxn id="261" idx="2"/>
          </p:cNvCxnSpPr>
          <p:nvPr/>
        </p:nvCxnSpPr>
        <p:spPr>
          <a:xfrm rot="10800000">
            <a:off x="7428925" y="3562575"/>
            <a:ext cx="0" cy="312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pic>
        <p:nvPicPr>
          <p:cNvPr id="264" name="Shape 2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45300" y="83225"/>
            <a:ext cx="934501" cy="934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 txBox="1"/>
          <p:nvPr>
            <p:ph type="title"/>
          </p:nvPr>
        </p:nvSpPr>
        <p:spPr>
          <a:xfrm>
            <a:off x="389926" y="521525"/>
            <a:ext cx="3680100" cy="419700"/>
          </a:xfrm>
          <a:prstGeom prst="rect">
            <a:avLst/>
          </a:prstGeom>
          <a:solidFill>
            <a:srgbClr val="FFFF00"/>
          </a:solidFill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400">
                <a:solidFill>
                  <a:schemeClr val="dk2"/>
                </a:solidFill>
              </a:rPr>
              <a:t> </a:t>
            </a:r>
          </a:p>
        </p:txBody>
      </p:sp>
      <p:sp>
        <p:nvSpPr>
          <p:cNvPr id="270" name="Shape 27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/>
              <a:t>Post-FFT Transformation</a:t>
            </a:r>
          </a:p>
          <a:p>
            <a:pPr indent="-69850" lvl="0" mar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2"/>
                </a:solidFill>
              </a:rPr>
              <a:t>SVD, PCA look like reasonable early starting points for our model.. 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Screen Shot 2017-11-04 at 2.29.47 PM.png" id="271" name="Shape 2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300" y="1364025"/>
            <a:ext cx="4365001" cy="30855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 Shot 2017-11-04 at 2.30.16 PM.png" id="272" name="Shape 27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96475" y="1364025"/>
            <a:ext cx="4305077" cy="3085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Shape 27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45300" y="83225"/>
            <a:ext cx="934501" cy="934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 txBox="1"/>
          <p:nvPr>
            <p:ph type="title"/>
          </p:nvPr>
        </p:nvSpPr>
        <p:spPr>
          <a:xfrm>
            <a:off x="1221750" y="521525"/>
            <a:ext cx="722400" cy="419700"/>
          </a:xfrm>
          <a:prstGeom prst="rect">
            <a:avLst/>
          </a:prstGeom>
          <a:solidFill>
            <a:srgbClr val="FFFF00"/>
          </a:solidFill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400">
                <a:solidFill>
                  <a:schemeClr val="dk2"/>
                </a:solidFill>
              </a:rPr>
              <a:t> </a:t>
            </a:r>
          </a:p>
        </p:txBody>
      </p:sp>
      <p:sp>
        <p:nvSpPr>
          <p:cNvPr id="279" name="Shape 279"/>
          <p:cNvSpPr txBox="1"/>
          <p:nvPr>
            <p:ph type="title"/>
          </p:nvPr>
        </p:nvSpPr>
        <p:spPr>
          <a:xfrm>
            <a:off x="311700" y="4623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b="1" lang="en" sz="2400"/>
              <a:t>Early KNN Classification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en" sz="1400">
                <a:solidFill>
                  <a:schemeClr val="dk2"/>
                </a:solidFill>
              </a:rPr>
              <a:t>We correctly predicted ~82% of post-goal moments.</a:t>
            </a:r>
          </a:p>
        </p:txBody>
      </p:sp>
      <p:sp>
        <p:nvSpPr>
          <p:cNvPr id="280" name="Shape 280"/>
          <p:cNvSpPr/>
          <p:nvPr/>
        </p:nvSpPr>
        <p:spPr>
          <a:xfrm>
            <a:off x="6126625" y="1765525"/>
            <a:ext cx="1943700" cy="1826700"/>
          </a:xfrm>
          <a:prstGeom prst="rect">
            <a:avLst/>
          </a:prstGeom>
          <a:gradFill>
            <a:gsLst>
              <a:gs pos="0">
                <a:srgbClr val="D4E5F5"/>
              </a:gs>
              <a:gs pos="100000">
                <a:srgbClr val="70A4D5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b="1" lang="en" u="sng"/>
              <a:t>Current Results</a:t>
            </a:r>
          </a:p>
          <a:p>
            <a:pPr indent="0" lvl="0" marL="0" rtl="0" algn="ctr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buNone/>
            </a:pPr>
            <a:r>
              <a:rPr b="1" lang="en"/>
              <a:t>Accuracy: 81.8%</a:t>
            </a:r>
          </a:p>
          <a:p>
            <a:pPr indent="0" lvl="0" marL="0" rtl="0" algn="ctr">
              <a:spcBef>
                <a:spcPts val="0"/>
              </a:spcBef>
              <a:buNone/>
            </a:pPr>
            <a:r>
              <a:rPr b="1" lang="en"/>
              <a:t>F1: 80.5%</a:t>
            </a:r>
          </a:p>
          <a:p>
            <a:pPr indent="0" lvl="0" marL="0" rtl="0" algn="ctr">
              <a:spcBef>
                <a:spcPts val="0"/>
              </a:spcBef>
              <a:buNone/>
            </a:pPr>
            <a:r>
              <a:rPr b="1" lang="en"/>
              <a:t>Precision: 79.5%</a:t>
            </a:r>
          </a:p>
          <a:p>
            <a:pPr indent="0" lvl="0" marL="0" algn="ctr">
              <a:spcBef>
                <a:spcPts val="0"/>
              </a:spcBef>
              <a:buNone/>
            </a:pPr>
            <a:r>
              <a:rPr b="1" lang="en"/>
              <a:t>Recall: 81.7%</a:t>
            </a:r>
          </a:p>
        </p:txBody>
      </p:sp>
      <p:pic>
        <p:nvPicPr>
          <p:cNvPr id="281" name="Shape 2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5800" y="1170125"/>
            <a:ext cx="4571050" cy="3633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Shape 28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45300" y="83225"/>
            <a:ext cx="934501" cy="934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 txBox="1"/>
          <p:nvPr>
            <p:ph type="title"/>
          </p:nvPr>
        </p:nvSpPr>
        <p:spPr>
          <a:xfrm>
            <a:off x="2128475" y="521525"/>
            <a:ext cx="1567500" cy="419700"/>
          </a:xfrm>
          <a:prstGeom prst="rect">
            <a:avLst/>
          </a:prstGeom>
          <a:solidFill>
            <a:srgbClr val="FFFF00"/>
          </a:solidFill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400">
                <a:solidFill>
                  <a:schemeClr val="dk2"/>
                </a:solidFill>
              </a:rPr>
              <a:t> </a:t>
            </a:r>
          </a:p>
        </p:txBody>
      </p:sp>
      <p:sp>
        <p:nvSpPr>
          <p:cNvPr id="288" name="Shape 28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/>
              <a:t>Other Early Classifiers</a:t>
            </a:r>
          </a:p>
          <a:p>
            <a:pPr indent="-69850" lvl="0" mar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2"/>
                </a:solidFill>
              </a:rPr>
              <a:t>Gradient Boost Classifier and Random Forest show early promise.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9" name="Shape 289"/>
          <p:cNvSpPr/>
          <p:nvPr/>
        </p:nvSpPr>
        <p:spPr>
          <a:xfrm>
            <a:off x="399884" y="1472709"/>
            <a:ext cx="1943700" cy="1826700"/>
          </a:xfrm>
          <a:prstGeom prst="rect">
            <a:avLst/>
          </a:prstGeom>
          <a:gradFill>
            <a:gsLst>
              <a:gs pos="0">
                <a:srgbClr val="DCECD5"/>
              </a:gs>
              <a:gs pos="100000">
                <a:srgbClr val="93BC81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38761D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t/>
            </a:r>
            <a:endParaRPr b="1" u="sng"/>
          </a:p>
          <a:p>
            <a:pPr indent="0" lvl="0" marL="0" rtl="0" algn="ctr">
              <a:spcBef>
                <a:spcPts val="0"/>
              </a:spcBef>
              <a:buNone/>
            </a:pPr>
            <a:r>
              <a:rPr b="1" lang="en" u="sng"/>
              <a:t>Gradient Boost</a:t>
            </a:r>
          </a:p>
          <a:p>
            <a:pPr indent="0" lvl="0" marL="0" rtl="0" algn="ctr">
              <a:spcBef>
                <a:spcPts val="0"/>
              </a:spcBef>
              <a:buNone/>
            </a:pPr>
            <a:r>
              <a:t/>
            </a:r>
            <a:endParaRPr b="1"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buNone/>
            </a:pPr>
            <a:r>
              <a:rPr b="1" lang="en" sz="1050">
                <a:solidFill>
                  <a:schemeClr val="dk1"/>
                </a:solidFill>
              </a:rPr>
              <a:t>Accuracy: 84.2%</a:t>
            </a:r>
            <a:br>
              <a:rPr b="1" lang="en" sz="1050">
                <a:solidFill>
                  <a:schemeClr val="dk1"/>
                </a:solidFill>
              </a:rPr>
            </a:br>
            <a:r>
              <a:rPr b="1" lang="en" sz="1050">
                <a:solidFill>
                  <a:schemeClr val="dk1"/>
                </a:solidFill>
              </a:rPr>
              <a:t>F1 score: 80.7%</a:t>
            </a:r>
            <a:br>
              <a:rPr b="1" lang="en" sz="1050">
                <a:solidFill>
                  <a:schemeClr val="dk1"/>
                </a:solidFill>
              </a:rPr>
            </a:br>
            <a:r>
              <a:rPr b="1" lang="en" sz="1050">
                <a:solidFill>
                  <a:schemeClr val="dk1"/>
                </a:solidFill>
              </a:rPr>
              <a:t>Precision: 80.9%</a:t>
            </a:r>
            <a:br>
              <a:rPr b="1" lang="en" sz="1050">
                <a:solidFill>
                  <a:schemeClr val="dk1"/>
                </a:solidFill>
              </a:rPr>
            </a:br>
            <a:r>
              <a:rPr b="1" lang="en" sz="1050">
                <a:solidFill>
                  <a:schemeClr val="dk1"/>
                </a:solidFill>
              </a:rPr>
              <a:t>Recall: : 82.6%</a:t>
            </a:r>
          </a:p>
          <a:p>
            <a:pPr indent="-69850" lvl="0" marL="0" rtl="0" algn="ctr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05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buNone/>
            </a:pPr>
            <a:r>
              <a:t/>
            </a:r>
            <a:endParaRPr b="1"/>
          </a:p>
        </p:txBody>
      </p:sp>
      <p:sp>
        <p:nvSpPr>
          <p:cNvPr id="290" name="Shape 290"/>
          <p:cNvSpPr/>
          <p:nvPr/>
        </p:nvSpPr>
        <p:spPr>
          <a:xfrm>
            <a:off x="2517684" y="1929909"/>
            <a:ext cx="1943700" cy="1826700"/>
          </a:xfrm>
          <a:prstGeom prst="rect">
            <a:avLst/>
          </a:prstGeom>
          <a:gradFill>
            <a:gsLst>
              <a:gs pos="0">
                <a:srgbClr val="D4E5F5"/>
              </a:gs>
              <a:gs pos="100000">
                <a:srgbClr val="70A4D5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t/>
            </a:r>
            <a:endParaRPr b="1" u="sng"/>
          </a:p>
          <a:p>
            <a:pPr indent="0" lvl="0" marL="0" rtl="0" algn="ctr">
              <a:spcBef>
                <a:spcPts val="0"/>
              </a:spcBef>
              <a:buNone/>
            </a:pPr>
            <a:r>
              <a:rPr b="1" lang="en" u="sng"/>
              <a:t>Random Forest</a:t>
            </a:r>
          </a:p>
          <a:p>
            <a:pPr indent="0" lvl="0" marL="0" rtl="0" algn="ctr">
              <a:spcBef>
                <a:spcPts val="0"/>
              </a:spcBef>
              <a:buNone/>
            </a:pPr>
            <a:r>
              <a:t/>
            </a:r>
            <a:endParaRPr b="1"/>
          </a:p>
          <a:p>
            <a:pPr indent="-69850" lvl="0" marL="0" rtl="0" algn="ctr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050">
                <a:solidFill>
                  <a:schemeClr val="dk1"/>
                </a:solidFill>
              </a:rPr>
              <a:t>Accuracy: 83%</a:t>
            </a:r>
            <a:br>
              <a:rPr b="1" lang="en" sz="1050">
                <a:solidFill>
                  <a:schemeClr val="dk1"/>
                </a:solidFill>
              </a:rPr>
            </a:br>
            <a:r>
              <a:rPr b="1" lang="en" sz="1050">
                <a:solidFill>
                  <a:schemeClr val="dk1"/>
                </a:solidFill>
              </a:rPr>
              <a:t>F1 score: 80.7%</a:t>
            </a:r>
            <a:br>
              <a:rPr b="1" lang="en" sz="1050">
                <a:solidFill>
                  <a:schemeClr val="dk1"/>
                </a:solidFill>
              </a:rPr>
            </a:br>
            <a:r>
              <a:rPr b="1" lang="en" sz="1050">
                <a:solidFill>
                  <a:schemeClr val="dk1"/>
                </a:solidFill>
              </a:rPr>
              <a:t>Precision: 80.9%</a:t>
            </a:r>
            <a:br>
              <a:rPr b="1" lang="en" sz="1050">
                <a:solidFill>
                  <a:schemeClr val="dk1"/>
                </a:solidFill>
              </a:rPr>
            </a:br>
            <a:r>
              <a:rPr b="1" lang="en" sz="1050">
                <a:solidFill>
                  <a:schemeClr val="dk1"/>
                </a:solidFill>
              </a:rPr>
              <a:t>Recall: : 82.6%</a:t>
            </a: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b="1" sz="105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buNone/>
            </a:pPr>
            <a:r>
              <a:t/>
            </a:r>
            <a:endParaRPr b="1"/>
          </a:p>
        </p:txBody>
      </p:sp>
      <p:sp>
        <p:nvSpPr>
          <p:cNvPr id="291" name="Shape 291"/>
          <p:cNvSpPr/>
          <p:nvPr/>
        </p:nvSpPr>
        <p:spPr>
          <a:xfrm>
            <a:off x="4635484" y="2387109"/>
            <a:ext cx="1943700" cy="1826700"/>
          </a:xfrm>
          <a:prstGeom prst="rect">
            <a:avLst/>
          </a:prstGeom>
          <a:gradFill>
            <a:gsLst>
              <a:gs pos="0">
                <a:srgbClr val="FFF6DB"/>
              </a:gs>
              <a:gs pos="100000">
                <a:srgbClr val="FAD25C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t/>
            </a:r>
            <a:endParaRPr b="1" u="sng"/>
          </a:p>
          <a:p>
            <a:pPr indent="0" lvl="0" marL="0" rtl="0" algn="ctr">
              <a:spcBef>
                <a:spcPts val="0"/>
              </a:spcBef>
              <a:buNone/>
            </a:pPr>
            <a:r>
              <a:rPr b="1" lang="en" u="sng"/>
              <a:t>MLP Classifier</a:t>
            </a: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b="1" sz="105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buNone/>
            </a:pPr>
            <a:r>
              <a:rPr b="1" lang="en" sz="1050">
                <a:solidFill>
                  <a:schemeClr val="dk1"/>
                </a:solidFill>
              </a:rPr>
              <a:t>Accuracy: 78.9%</a:t>
            </a:r>
            <a:br>
              <a:rPr b="1" lang="en" sz="1050">
                <a:solidFill>
                  <a:schemeClr val="dk1"/>
                </a:solidFill>
              </a:rPr>
            </a:br>
            <a:r>
              <a:rPr b="1" lang="en" sz="1050">
                <a:solidFill>
                  <a:schemeClr val="dk1"/>
                </a:solidFill>
              </a:rPr>
              <a:t>F1 score: 80.7%</a:t>
            </a:r>
            <a:br>
              <a:rPr b="1" lang="en" sz="1050">
                <a:solidFill>
                  <a:schemeClr val="dk1"/>
                </a:solidFill>
              </a:rPr>
            </a:br>
            <a:r>
              <a:rPr b="1" lang="en" sz="1050">
                <a:solidFill>
                  <a:schemeClr val="dk1"/>
                </a:solidFill>
              </a:rPr>
              <a:t>Precision: 80.9%</a:t>
            </a:r>
            <a:br>
              <a:rPr b="1" lang="en" sz="1050">
                <a:solidFill>
                  <a:schemeClr val="dk1"/>
                </a:solidFill>
              </a:rPr>
            </a:br>
            <a:r>
              <a:rPr b="1" lang="en" sz="1050">
                <a:solidFill>
                  <a:schemeClr val="dk1"/>
                </a:solidFill>
              </a:rPr>
              <a:t>Recall: : 82.6%</a:t>
            </a: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b="1" sz="105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buNone/>
            </a:pPr>
            <a:r>
              <a:t/>
            </a:r>
            <a:endParaRPr b="1"/>
          </a:p>
        </p:txBody>
      </p:sp>
      <p:sp>
        <p:nvSpPr>
          <p:cNvPr id="292" name="Shape 292"/>
          <p:cNvSpPr/>
          <p:nvPr/>
        </p:nvSpPr>
        <p:spPr>
          <a:xfrm>
            <a:off x="6753284" y="2691909"/>
            <a:ext cx="1943700" cy="1826700"/>
          </a:xfrm>
          <a:prstGeom prst="rect">
            <a:avLst/>
          </a:prstGeom>
          <a:gradFill>
            <a:gsLst>
              <a:gs pos="0">
                <a:srgbClr val="F5D0D0"/>
              </a:gs>
              <a:gs pos="100000">
                <a:srgbClr val="D96868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t/>
            </a:r>
            <a:endParaRPr b="1" u="sng"/>
          </a:p>
          <a:p>
            <a:pPr indent="0" lvl="0" marL="0" rtl="0" algn="ctr">
              <a:spcBef>
                <a:spcPts val="0"/>
              </a:spcBef>
              <a:buNone/>
            </a:pPr>
            <a:r>
              <a:t/>
            </a:r>
            <a:endParaRPr b="1" u="sng"/>
          </a:p>
          <a:p>
            <a:pPr indent="0" lvl="0" marL="0" rtl="0" algn="ctr">
              <a:spcBef>
                <a:spcPts val="0"/>
              </a:spcBef>
              <a:buNone/>
            </a:pPr>
            <a:r>
              <a:rPr b="1" lang="en" u="sng"/>
              <a:t>Logistic Regression</a:t>
            </a:r>
          </a:p>
          <a:p>
            <a:pPr indent="0" lvl="0" marL="0" rtl="0" algn="ctr">
              <a:spcBef>
                <a:spcPts val="0"/>
              </a:spcBef>
              <a:buNone/>
            </a:pPr>
            <a:r>
              <a:t/>
            </a:r>
            <a:endParaRPr b="1"/>
          </a:p>
          <a:p>
            <a:pPr indent="-69850" lvl="0" marL="0" rtl="0" algn="ctr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050">
                <a:solidFill>
                  <a:schemeClr val="dk1"/>
                </a:solidFill>
              </a:rPr>
              <a:t>Accuracy: 78.5%</a:t>
            </a:r>
            <a:br>
              <a:rPr b="1" lang="en" sz="1050">
                <a:solidFill>
                  <a:schemeClr val="dk1"/>
                </a:solidFill>
              </a:rPr>
            </a:br>
            <a:r>
              <a:rPr b="1" lang="en" sz="1050">
                <a:solidFill>
                  <a:schemeClr val="dk1"/>
                </a:solidFill>
              </a:rPr>
              <a:t>F1 score: 80.7%</a:t>
            </a:r>
            <a:br>
              <a:rPr b="1" lang="en" sz="1050">
                <a:solidFill>
                  <a:schemeClr val="dk1"/>
                </a:solidFill>
              </a:rPr>
            </a:br>
            <a:r>
              <a:rPr b="1" lang="en" sz="1050">
                <a:solidFill>
                  <a:schemeClr val="dk1"/>
                </a:solidFill>
              </a:rPr>
              <a:t>Precision: 80.9%</a:t>
            </a:r>
            <a:br>
              <a:rPr b="1" lang="en" sz="1050">
                <a:solidFill>
                  <a:schemeClr val="dk1"/>
                </a:solidFill>
              </a:rPr>
            </a:br>
            <a:r>
              <a:rPr b="1" lang="en" sz="1050">
                <a:solidFill>
                  <a:schemeClr val="dk1"/>
                </a:solidFill>
              </a:rPr>
              <a:t>Recall: : 82.6%</a:t>
            </a: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b="1" sz="105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b="1" sz="105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buNone/>
            </a:pPr>
            <a:r>
              <a:t/>
            </a:r>
            <a:endParaRPr b="1"/>
          </a:p>
        </p:txBody>
      </p:sp>
      <p:pic>
        <p:nvPicPr>
          <p:cNvPr id="293" name="Shape 2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45300" y="83225"/>
            <a:ext cx="934501" cy="934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 txBox="1"/>
          <p:nvPr>
            <p:ph type="title"/>
          </p:nvPr>
        </p:nvSpPr>
        <p:spPr>
          <a:xfrm>
            <a:off x="370875" y="521525"/>
            <a:ext cx="1639500" cy="419700"/>
          </a:xfrm>
          <a:prstGeom prst="rect">
            <a:avLst/>
          </a:prstGeom>
          <a:solidFill>
            <a:srgbClr val="FFFF00"/>
          </a:solidFill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400">
                <a:solidFill>
                  <a:schemeClr val="dk2"/>
                </a:solidFill>
              </a:rPr>
              <a:t> </a:t>
            </a:r>
          </a:p>
        </p:txBody>
      </p:sp>
      <p:sp>
        <p:nvSpPr>
          <p:cNvPr id="299" name="Shape 29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b="1" lang="en" sz="2400"/>
              <a:t>Next Steps</a:t>
            </a:r>
          </a:p>
        </p:txBody>
      </p:sp>
      <p:pic>
        <p:nvPicPr>
          <p:cNvPr id="300" name="Shape 3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2627" y="1275900"/>
            <a:ext cx="3549325" cy="2690400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Shape 301"/>
          <p:cNvSpPr txBox="1"/>
          <p:nvPr>
            <p:ph type="title"/>
          </p:nvPr>
        </p:nvSpPr>
        <p:spPr>
          <a:xfrm>
            <a:off x="370875" y="1275900"/>
            <a:ext cx="3783900" cy="2731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175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 sz="1400">
                <a:solidFill>
                  <a:schemeClr val="dk2"/>
                </a:solidFill>
              </a:rPr>
              <a:t>E</a:t>
            </a:r>
            <a:r>
              <a:rPr lang="en" sz="1400">
                <a:solidFill>
                  <a:schemeClr val="dk2"/>
                </a:solidFill>
              </a:rPr>
              <a:t>xplore other classifiers</a:t>
            </a:r>
          </a:p>
          <a:p>
            <a:pPr indent="-3175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 sz="1400">
                <a:solidFill>
                  <a:schemeClr val="dk2"/>
                </a:solidFill>
              </a:rPr>
              <a:t>Generate more training data</a:t>
            </a:r>
          </a:p>
          <a:p>
            <a:pPr indent="-3175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 sz="1400">
                <a:solidFill>
                  <a:schemeClr val="dk2"/>
                </a:solidFill>
              </a:rPr>
              <a:t>Perfect or dump chyrons</a:t>
            </a:r>
          </a:p>
          <a:p>
            <a:pPr indent="-3175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 sz="1400">
                <a:solidFill>
                  <a:schemeClr val="dk2"/>
                </a:solidFill>
              </a:rPr>
              <a:t>Final event picking algorithm</a:t>
            </a:r>
          </a:p>
          <a:p>
            <a:pPr indent="-317500" lvl="0" marL="457200" rtl="0">
              <a:lnSpc>
                <a:spcPct val="150000"/>
              </a:lnSpc>
              <a:spcBef>
                <a:spcPts val="0"/>
              </a:spcBef>
              <a:buClr>
                <a:schemeClr val="dk2"/>
              </a:buClr>
              <a:buSzPts val="1400"/>
              <a:buChar char="●"/>
            </a:pPr>
            <a:r>
              <a:rPr lang="en" sz="1400">
                <a:solidFill>
                  <a:schemeClr val="dk2"/>
                </a:solidFill>
              </a:rPr>
              <a:t>Scene boundary detection</a:t>
            </a:r>
          </a:p>
        </p:txBody>
      </p:sp>
      <p:pic>
        <p:nvPicPr>
          <p:cNvPr id="302" name="Shape 30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45300" y="83225"/>
            <a:ext cx="934501" cy="934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 txBox="1"/>
          <p:nvPr>
            <p:ph type="title"/>
          </p:nvPr>
        </p:nvSpPr>
        <p:spPr>
          <a:xfrm>
            <a:off x="3670176" y="510275"/>
            <a:ext cx="1839600" cy="419700"/>
          </a:xfrm>
          <a:prstGeom prst="rect">
            <a:avLst/>
          </a:prstGeom>
          <a:solidFill>
            <a:srgbClr val="FFFF00"/>
          </a:solidFill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400">
                <a:solidFill>
                  <a:schemeClr val="dk2"/>
                </a:solidFill>
              </a:rPr>
              <a:t> </a:t>
            </a:r>
          </a:p>
        </p:txBody>
      </p:sp>
      <p:sp>
        <p:nvSpPr>
          <p:cNvPr id="308" name="Shape 30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b="1" lang="en" sz="2400"/>
              <a:t>Who We Are And Why This Matters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en" sz="1400">
                <a:solidFill>
                  <a:schemeClr val="dk2"/>
                </a:solidFill>
              </a:rPr>
              <a:t>Let’s highlight what’s important so sports fans can enjoy more quality footage in less time.</a:t>
            </a:r>
          </a:p>
        </p:txBody>
      </p:sp>
      <p:pic>
        <p:nvPicPr>
          <p:cNvPr id="309" name="Shape 3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6311" y="1119109"/>
            <a:ext cx="7368950" cy="3925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Shape 3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45300" y="83225"/>
            <a:ext cx="934501" cy="934501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Shape 311"/>
          <p:cNvSpPr txBox="1"/>
          <p:nvPr/>
        </p:nvSpPr>
        <p:spPr>
          <a:xfrm>
            <a:off x="2996775" y="1997850"/>
            <a:ext cx="3035400" cy="19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Time is precious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en"/>
              <a:t>Too much sports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0" lvl="0" marL="0">
              <a:spcBef>
                <a:spcPts val="0"/>
              </a:spcBef>
              <a:buNone/>
            </a:pPr>
            <a:r>
              <a:rPr lang="en"/>
              <a:t>We don’t read all the newspapers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en"/>
              <a:t>We don’t read all our friends’ walls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0" lvl="0" marL="0">
              <a:spcBef>
                <a:spcPts val="0"/>
              </a:spcBef>
              <a:buNone/>
            </a:pPr>
            <a:r>
              <a:rPr lang="en"/>
              <a:t>The time has come...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Shape 1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0486" y="0"/>
            <a:ext cx="771521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/>
          <p:nvPr>
            <p:ph type="title"/>
          </p:nvPr>
        </p:nvSpPr>
        <p:spPr>
          <a:xfrm>
            <a:off x="393922" y="510275"/>
            <a:ext cx="2310300" cy="429900"/>
          </a:xfrm>
          <a:prstGeom prst="rect">
            <a:avLst/>
          </a:prstGeom>
          <a:solidFill>
            <a:srgbClr val="FFFF00"/>
          </a:solidFill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400">
                <a:solidFill>
                  <a:schemeClr val="dk2"/>
                </a:solidFill>
              </a:rPr>
              <a:t> </a:t>
            </a:r>
          </a:p>
        </p:txBody>
      </p:sp>
      <p:sp>
        <p:nvSpPr>
          <p:cNvPr id="146" name="Shape 1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b="1" lang="en" sz="2400"/>
              <a:t>Survey Results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en" sz="1400">
                <a:solidFill>
                  <a:schemeClr val="dk2"/>
                </a:solidFill>
              </a:rPr>
              <a:t>There appears to be an opportunity to give sports fans more content that takes less time to watch.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 sz="1400"/>
          </a:p>
        </p:txBody>
      </p:sp>
      <p:sp>
        <p:nvSpPr>
          <p:cNvPr id="147" name="Shape 147"/>
          <p:cNvSpPr/>
          <p:nvPr/>
        </p:nvSpPr>
        <p:spPr>
          <a:xfrm>
            <a:off x="393930" y="1194725"/>
            <a:ext cx="8388900" cy="8511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317500" lvl="0" marL="457200" rtl="0">
              <a:spcBef>
                <a:spcPts val="0"/>
              </a:spcBef>
              <a:buClr>
                <a:schemeClr val="dk1"/>
              </a:buClr>
              <a:buSzPts val="1400"/>
              <a:buChar char="●"/>
            </a:pPr>
            <a:r>
              <a:rPr b="1" lang="en">
                <a:solidFill>
                  <a:schemeClr val="dk1"/>
                </a:solidFill>
              </a:rPr>
              <a:t>Do you have access to more sports footage than you have time to watch each week? </a:t>
            </a:r>
          </a:p>
          <a:p>
            <a:pPr indent="-317500" lvl="1" marL="914400" rtl="0">
              <a:spcBef>
                <a:spcPts val="0"/>
              </a:spcBef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90.3% said yes</a:t>
            </a:r>
          </a:p>
        </p:txBody>
      </p:sp>
      <p:sp>
        <p:nvSpPr>
          <p:cNvPr id="148" name="Shape 148"/>
          <p:cNvSpPr/>
          <p:nvPr/>
        </p:nvSpPr>
        <p:spPr>
          <a:xfrm>
            <a:off x="393933" y="2104525"/>
            <a:ext cx="8388900" cy="851100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317500" lvl="0" marL="457200" rtl="0">
              <a:spcBef>
                <a:spcPts val="0"/>
              </a:spcBef>
              <a:buClr>
                <a:schemeClr val="dk1"/>
              </a:buClr>
              <a:buSzPts val="1400"/>
              <a:buChar char="●"/>
            </a:pPr>
            <a:r>
              <a:rPr b="1" lang="en">
                <a:solidFill>
                  <a:schemeClr val="dk1"/>
                </a:solidFill>
              </a:rPr>
              <a:t>Do you ever wish you could get a quick recap of a game without browsing for it?</a:t>
            </a:r>
          </a:p>
          <a:p>
            <a: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77.9% said yes</a:t>
            </a:r>
          </a:p>
        </p:txBody>
      </p:sp>
      <p:sp>
        <p:nvSpPr>
          <p:cNvPr id="149" name="Shape 149"/>
          <p:cNvSpPr/>
          <p:nvPr/>
        </p:nvSpPr>
        <p:spPr>
          <a:xfrm>
            <a:off x="393931" y="3014325"/>
            <a:ext cx="8388900" cy="791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317500" lvl="0" marL="457200" rtl="0">
              <a:spcBef>
                <a:spcPts val="0"/>
              </a:spcBef>
              <a:buClr>
                <a:schemeClr val="dk1"/>
              </a:buClr>
              <a:buSzPts val="1400"/>
              <a:buChar char="●"/>
            </a:pPr>
            <a:r>
              <a:rPr b="1" lang="en">
                <a:solidFill>
                  <a:schemeClr val="dk1"/>
                </a:solidFill>
              </a:rPr>
              <a:t>Do you re-watch sports events?</a:t>
            </a:r>
          </a:p>
          <a:p>
            <a: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52.3% said yes</a:t>
            </a:r>
          </a:p>
        </p:txBody>
      </p:sp>
      <p:sp>
        <p:nvSpPr>
          <p:cNvPr id="150" name="Shape 150"/>
          <p:cNvSpPr/>
          <p:nvPr/>
        </p:nvSpPr>
        <p:spPr>
          <a:xfrm>
            <a:off x="383724" y="3871071"/>
            <a:ext cx="8388900" cy="10689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317500" lvl="0" marL="457200" rtl="0">
              <a:spcBef>
                <a:spcPts val="0"/>
              </a:spcBef>
              <a:buClr>
                <a:schemeClr val="dk1"/>
              </a:buClr>
              <a:buSzPts val="1400"/>
              <a:buChar char="●"/>
            </a:pPr>
            <a:r>
              <a:rPr b="1" lang="en">
                <a:solidFill>
                  <a:schemeClr val="dk1"/>
                </a:solidFill>
              </a:rPr>
              <a:t>How many hours would you watch if you had more time?</a:t>
            </a:r>
          </a:p>
          <a:p>
            <a: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32.3% of respondents would watch 9+ hours of footage each week (vs. ~10% who do now)</a:t>
            </a:r>
          </a:p>
        </p:txBody>
      </p:sp>
      <p:pic>
        <p:nvPicPr>
          <p:cNvPr id="151" name="Shape 1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45300" y="83225"/>
            <a:ext cx="934501" cy="934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/>
          <p:nvPr>
            <p:ph type="title"/>
          </p:nvPr>
        </p:nvSpPr>
        <p:spPr>
          <a:xfrm>
            <a:off x="1629049" y="510275"/>
            <a:ext cx="1091100" cy="419700"/>
          </a:xfrm>
          <a:prstGeom prst="rect">
            <a:avLst/>
          </a:prstGeom>
          <a:solidFill>
            <a:srgbClr val="FFFF00"/>
          </a:solidFill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400">
                <a:solidFill>
                  <a:schemeClr val="dk2"/>
                </a:solidFill>
              </a:rPr>
              <a:t> </a:t>
            </a:r>
          </a:p>
        </p:txBody>
      </p:sp>
      <p:sp>
        <p:nvSpPr>
          <p:cNvPr id="157" name="Shape 1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b="1" lang="en" sz="2400"/>
              <a:t>ROI and Impact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en" sz="1400">
                <a:solidFill>
                  <a:schemeClr val="dk2"/>
                </a:solidFill>
              </a:rPr>
              <a:t>Sizable market and clear thirst for short-form internet content.</a:t>
            </a:r>
          </a:p>
        </p:txBody>
      </p:sp>
      <p:sp>
        <p:nvSpPr>
          <p:cNvPr id="158" name="Shape 158"/>
          <p:cNvSpPr txBox="1"/>
          <p:nvPr>
            <p:ph idx="1" type="body"/>
          </p:nvPr>
        </p:nvSpPr>
        <p:spPr>
          <a:xfrm>
            <a:off x="860075" y="1499450"/>
            <a:ext cx="7321800" cy="34164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buNone/>
            </a:pPr>
            <a:r>
              <a:rPr b="1" lang="en">
                <a:solidFill>
                  <a:schemeClr val="accent5"/>
                </a:solidFill>
              </a:rPr>
              <a:t>1B+ eligible sports fans in the market, worldwide.</a:t>
            </a:r>
          </a:p>
          <a:p>
            <a:pPr indent="0" lvl="0" marL="0" rtl="0" algn="ctr">
              <a:spcBef>
                <a:spcPts val="0"/>
              </a:spcBef>
              <a:buNone/>
            </a:pPr>
            <a:r>
              <a:rPr b="1" lang="en">
                <a:solidFill>
                  <a:schemeClr val="accent2"/>
                </a:solidFill>
              </a:rPr>
              <a:t>We believe almost all sports fans have an insatiable thirst for more content, but don’t have enough time to watch it all.</a:t>
            </a:r>
          </a:p>
          <a:p>
            <a:pPr indent="-69850" lvl="0" marL="0" rtl="0" algn="ctr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accent5"/>
                </a:solidFill>
              </a:rPr>
              <a:t>Rapid growth in the mobile market, especially in BRIC.</a:t>
            </a:r>
          </a:p>
          <a:p>
            <a:pPr indent="0" lvl="0" marL="0" algn="ctr">
              <a:spcBef>
                <a:spcPts val="0"/>
              </a:spcBef>
              <a:buNone/>
            </a:pPr>
            <a:r>
              <a:rPr b="1" lang="en">
                <a:solidFill>
                  <a:schemeClr val="dk1"/>
                </a:solidFill>
              </a:rPr>
              <a:t>Market ripe for great short-form footage to free up more time to watch even more great sports action.</a:t>
            </a:r>
          </a:p>
          <a:p>
            <a:pPr indent="0" lvl="0" marL="0" algn="ctr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59" name="Shape 1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45300" y="83225"/>
            <a:ext cx="934501" cy="934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/>
          <p:nvPr>
            <p:ph type="title"/>
          </p:nvPr>
        </p:nvSpPr>
        <p:spPr>
          <a:xfrm>
            <a:off x="370869" y="520475"/>
            <a:ext cx="3996900" cy="410400"/>
          </a:xfrm>
          <a:prstGeom prst="rect">
            <a:avLst/>
          </a:prstGeom>
          <a:solidFill>
            <a:srgbClr val="FFFF00"/>
          </a:solidFill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400">
                <a:solidFill>
                  <a:schemeClr val="dk2"/>
                </a:solidFill>
              </a:rPr>
              <a:t> </a:t>
            </a:r>
          </a:p>
        </p:txBody>
      </p:sp>
      <p:sp>
        <p:nvSpPr>
          <p:cNvPr id="165" name="Shape 16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/>
              <a:t>Internet Market Breakdown</a:t>
            </a:r>
          </a:p>
          <a:p>
            <a:pPr indent="-69850" lvl="0" mar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2"/>
                </a:solidFill>
              </a:rPr>
              <a:t>There appears to be an opportunity to give sports fans more content that takes less time to watch.</a:t>
            </a:r>
          </a:p>
          <a:p>
            <a:pPr indent="-69850" lvl="0" mar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b="1" sz="2400"/>
          </a:p>
        </p:txBody>
      </p:sp>
      <p:pic>
        <p:nvPicPr>
          <p:cNvPr id="166" name="Shape 1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79892" y="1175037"/>
            <a:ext cx="4451326" cy="388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Shape 1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45300" y="83225"/>
            <a:ext cx="934501" cy="934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/>
          <p:nvPr>
            <p:ph type="title"/>
          </p:nvPr>
        </p:nvSpPr>
        <p:spPr>
          <a:xfrm>
            <a:off x="2513175" y="521525"/>
            <a:ext cx="1252800" cy="419700"/>
          </a:xfrm>
          <a:prstGeom prst="rect">
            <a:avLst/>
          </a:prstGeom>
          <a:solidFill>
            <a:srgbClr val="FFFF00"/>
          </a:solidFill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400">
                <a:solidFill>
                  <a:schemeClr val="dk2"/>
                </a:solidFill>
              </a:rPr>
              <a:t> </a:t>
            </a:r>
          </a:p>
        </p:txBody>
      </p:sp>
      <p:sp>
        <p:nvSpPr>
          <p:cNvPr id="173" name="Shape 173"/>
          <p:cNvSpPr txBox="1"/>
          <p:nvPr>
            <p:ph type="title"/>
          </p:nvPr>
        </p:nvSpPr>
        <p:spPr>
          <a:xfrm>
            <a:off x="311700" y="480550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b="1" lang="en" sz="2400"/>
              <a:t>Our Proposed Solution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 sz="2400"/>
          </a:p>
        </p:txBody>
      </p:sp>
      <p:sp>
        <p:nvSpPr>
          <p:cNvPr id="174" name="Shape 17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t/>
            </a:r>
            <a:endParaRPr b="1">
              <a:solidFill>
                <a:schemeClr val="accent5"/>
              </a:solidFill>
            </a:endParaRPr>
          </a:p>
          <a:p>
            <a:pPr indent="0" lvl="0" marL="0" rtl="0" algn="ctr">
              <a:spcBef>
                <a:spcPts val="0"/>
              </a:spcBef>
              <a:buNone/>
            </a:pPr>
            <a:r>
              <a:t/>
            </a:r>
            <a:endParaRPr b="1">
              <a:solidFill>
                <a:schemeClr val="accent5"/>
              </a:solidFill>
            </a:endParaRPr>
          </a:p>
          <a:p>
            <a:pPr indent="0" lvl="0" marL="0" rtl="0" algn="ctr">
              <a:spcBef>
                <a:spcPts val="0"/>
              </a:spcBef>
              <a:buNone/>
            </a:pPr>
            <a:r>
              <a:t/>
            </a:r>
            <a:endParaRPr b="1">
              <a:solidFill>
                <a:schemeClr val="accent5"/>
              </a:solidFill>
            </a:endParaRPr>
          </a:p>
          <a:p>
            <a:pPr indent="0" lvl="0" marL="0" rtl="0" algn="ctr">
              <a:spcBef>
                <a:spcPts val="0"/>
              </a:spcBef>
              <a:buNone/>
            </a:pPr>
            <a:r>
              <a:t/>
            </a:r>
            <a:endParaRPr b="1">
              <a:solidFill>
                <a:schemeClr val="accent5"/>
              </a:solidFill>
            </a:endParaRPr>
          </a:p>
          <a:p>
            <a:pPr indent="0" lvl="0" marL="0" rtl="0" algn="ctr">
              <a:spcBef>
                <a:spcPts val="0"/>
              </a:spcBef>
              <a:buNone/>
            </a:pPr>
            <a:r>
              <a:t/>
            </a:r>
            <a:endParaRPr b="1">
              <a:solidFill>
                <a:schemeClr val="accent5"/>
              </a:solidFill>
            </a:endParaRPr>
          </a:p>
          <a:p>
            <a:pPr indent="0" lvl="0" marL="0" rtl="0" algn="ctr">
              <a:spcBef>
                <a:spcPts val="0"/>
              </a:spcBef>
              <a:buNone/>
            </a:pPr>
            <a:r>
              <a:t/>
            </a:r>
            <a:endParaRPr b="1">
              <a:solidFill>
                <a:schemeClr val="accent5"/>
              </a:solidFill>
            </a:endParaRPr>
          </a:p>
          <a:p>
            <a:pPr indent="0" lvl="0" marL="0" rtl="0" algn="ctr">
              <a:spcBef>
                <a:spcPts val="0"/>
              </a:spcBef>
              <a:buNone/>
            </a:pPr>
            <a:r>
              <a:rPr b="1" lang="en">
                <a:solidFill>
                  <a:schemeClr val="accent5"/>
                </a:solidFill>
              </a:rPr>
              <a:t>Short-form content that is created on the fly, for the games you want.</a:t>
            </a:r>
          </a:p>
          <a:p>
            <a:pPr indent="0" lvl="0" marL="0" rtl="0" algn="ctr">
              <a:spcBef>
                <a:spcPts val="0"/>
              </a:spcBef>
              <a:buNone/>
            </a:pPr>
            <a:r>
              <a:t/>
            </a:r>
            <a:endParaRPr b="1">
              <a:solidFill>
                <a:srgbClr val="000000"/>
              </a:solidFill>
            </a:endParaRPr>
          </a:p>
        </p:txBody>
      </p:sp>
      <p:pic>
        <p:nvPicPr>
          <p:cNvPr id="175" name="Shape 1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13975" y="1214450"/>
            <a:ext cx="2667000" cy="285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Shape 1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45300" y="83225"/>
            <a:ext cx="934501" cy="934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 txBox="1"/>
          <p:nvPr>
            <p:ph type="title"/>
          </p:nvPr>
        </p:nvSpPr>
        <p:spPr>
          <a:xfrm>
            <a:off x="4038075" y="521525"/>
            <a:ext cx="1507800" cy="419700"/>
          </a:xfrm>
          <a:prstGeom prst="rect">
            <a:avLst/>
          </a:prstGeom>
          <a:solidFill>
            <a:srgbClr val="FFFF00"/>
          </a:solidFill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400">
                <a:solidFill>
                  <a:schemeClr val="dk2"/>
                </a:solidFill>
              </a:rPr>
              <a:t> </a:t>
            </a:r>
          </a:p>
        </p:txBody>
      </p:sp>
      <p:sp>
        <p:nvSpPr>
          <p:cNvPr id="182" name="Shape 182"/>
          <p:cNvSpPr txBox="1"/>
          <p:nvPr>
            <p:ph type="title"/>
          </p:nvPr>
        </p:nvSpPr>
        <p:spPr>
          <a:xfrm>
            <a:off x="289350" y="4447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b="1" lang="en" sz="2400"/>
              <a:t>Can’t they already watch highlights?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2400"/>
          </a:p>
        </p:txBody>
      </p:sp>
      <p:sp>
        <p:nvSpPr>
          <p:cNvPr id="183" name="Shape 18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buNone/>
            </a:pPr>
            <a:r>
              <a:t/>
            </a:r>
            <a:endParaRPr b="1" sz="2400">
              <a:solidFill>
                <a:schemeClr val="accent5"/>
              </a:solidFill>
            </a:endParaRPr>
          </a:p>
          <a:p>
            <a:pPr indent="0" lvl="0" marL="0" algn="ctr">
              <a:spcBef>
                <a:spcPts val="0"/>
              </a:spcBef>
              <a:buNone/>
            </a:pPr>
            <a:r>
              <a:rPr b="1" lang="en" sz="2400">
                <a:solidFill>
                  <a:schemeClr val="accent5"/>
                </a:solidFill>
              </a:rPr>
              <a:t>Expensive to produce manually</a:t>
            </a:r>
          </a:p>
          <a:p>
            <a:pPr indent="0" lvl="0" marL="0" rtl="0" algn="ctr">
              <a:spcBef>
                <a:spcPts val="0"/>
              </a:spcBef>
              <a:buNone/>
            </a:pPr>
            <a:r>
              <a:rPr b="1" lang="en" sz="2400">
                <a:solidFill>
                  <a:srgbClr val="000000"/>
                </a:solidFill>
              </a:rPr>
              <a:t>Networks choose what highlights to show</a:t>
            </a:r>
          </a:p>
          <a:p>
            <a:pPr indent="0" lvl="0" marL="0" rtl="0" algn="ctr">
              <a:spcBef>
                <a:spcPts val="0"/>
              </a:spcBef>
              <a:buNone/>
            </a:pPr>
            <a:r>
              <a:rPr b="1" lang="en" sz="2400">
                <a:solidFill>
                  <a:schemeClr val="accent5"/>
                </a:solidFill>
              </a:rPr>
              <a:t>Highlights (e.g. SportsCenter) are shows (find, record, scan)</a:t>
            </a:r>
          </a:p>
          <a:p>
            <a:pPr indent="0" lvl="0" marL="0" rtl="0" algn="ctr">
              <a:spcBef>
                <a:spcPts val="0"/>
              </a:spcBef>
              <a:buNone/>
            </a:pPr>
            <a:r>
              <a:t/>
            </a:r>
            <a:endParaRPr b="1" sz="2400">
              <a:solidFill>
                <a:schemeClr val="accent5"/>
              </a:solidFill>
            </a:endParaRPr>
          </a:p>
          <a:p>
            <a:pPr indent="0" lvl="0" marL="0" rtl="0" algn="ctr">
              <a:spcBef>
                <a:spcPts val="0"/>
              </a:spcBef>
              <a:buNone/>
            </a:pPr>
            <a:r>
              <a:t/>
            </a:r>
            <a:endParaRPr b="1" sz="2400">
              <a:solidFill>
                <a:schemeClr val="accent5"/>
              </a:solidFill>
            </a:endParaRPr>
          </a:p>
          <a:p>
            <a:pPr indent="0" lvl="0" marL="0" rtl="0" algn="ctr">
              <a:spcBef>
                <a:spcPts val="0"/>
              </a:spcBef>
              <a:buNone/>
            </a:pPr>
            <a:r>
              <a:t/>
            </a:r>
            <a:endParaRPr b="1" sz="2400">
              <a:solidFill>
                <a:schemeClr val="accent5"/>
              </a:solidFill>
            </a:endParaRPr>
          </a:p>
          <a:p>
            <a:pPr indent="0" lvl="0" marL="0" rtl="0" algn="ctr">
              <a:spcBef>
                <a:spcPts val="0"/>
              </a:spcBef>
              <a:buNone/>
            </a:pPr>
            <a:r>
              <a:t/>
            </a:r>
            <a:endParaRPr b="1" sz="2400">
              <a:solidFill>
                <a:schemeClr val="accent5"/>
              </a:solidFill>
            </a:endParaRPr>
          </a:p>
          <a:p>
            <a:pPr indent="0" lvl="0" marL="0" rtl="0" algn="ctr">
              <a:spcBef>
                <a:spcPts val="0"/>
              </a:spcBef>
              <a:buNone/>
            </a:pPr>
            <a:r>
              <a:t/>
            </a:r>
            <a:endParaRPr b="1" sz="2400">
              <a:solidFill>
                <a:schemeClr val="accent5"/>
              </a:solidFill>
            </a:endParaRPr>
          </a:p>
          <a:p>
            <a:pPr indent="0" lvl="0" marL="0" rtl="0" algn="ctr">
              <a:spcBef>
                <a:spcPts val="0"/>
              </a:spcBef>
              <a:buNone/>
            </a:pPr>
            <a:r>
              <a:t/>
            </a:r>
            <a:endParaRPr b="1" sz="2400">
              <a:solidFill>
                <a:schemeClr val="accent5"/>
              </a:solidFill>
            </a:endParaRPr>
          </a:p>
          <a:p>
            <a:pPr indent="0" lvl="0" marL="0" rtl="0" algn="ctr">
              <a:spcBef>
                <a:spcPts val="0"/>
              </a:spcBef>
              <a:buNone/>
            </a:pPr>
            <a:r>
              <a:t/>
            </a:r>
            <a:endParaRPr b="1" sz="2400">
              <a:solidFill>
                <a:srgbClr val="000000"/>
              </a:solidFill>
            </a:endParaRPr>
          </a:p>
        </p:txBody>
      </p:sp>
      <p:pic>
        <p:nvPicPr>
          <p:cNvPr id="184" name="Shape 1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45300" y="83225"/>
            <a:ext cx="934501" cy="934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 txBox="1"/>
          <p:nvPr>
            <p:ph type="title"/>
          </p:nvPr>
        </p:nvSpPr>
        <p:spPr>
          <a:xfrm>
            <a:off x="2090825" y="521525"/>
            <a:ext cx="1292400" cy="419700"/>
          </a:xfrm>
          <a:prstGeom prst="rect">
            <a:avLst/>
          </a:prstGeom>
          <a:solidFill>
            <a:srgbClr val="FFFF00"/>
          </a:solidFill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400">
                <a:solidFill>
                  <a:schemeClr val="dk2"/>
                </a:solidFill>
              </a:rPr>
              <a:t> </a:t>
            </a:r>
          </a:p>
        </p:txBody>
      </p:sp>
      <p:sp>
        <p:nvSpPr>
          <p:cNvPr id="190" name="Shape 190"/>
          <p:cNvSpPr txBox="1"/>
          <p:nvPr>
            <p:ph type="title"/>
          </p:nvPr>
        </p:nvSpPr>
        <p:spPr>
          <a:xfrm>
            <a:off x="311700" y="46767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b="1" lang="en" sz="2400"/>
              <a:t>MVP &amp; Key Features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en" sz="1400">
                <a:solidFill>
                  <a:schemeClr val="dk2"/>
                </a:solidFill>
              </a:rPr>
              <a:t>Can we outshine tweets, highlights and other existing forms of short-form content?</a:t>
            </a:r>
          </a:p>
        </p:txBody>
      </p:sp>
      <p:sp>
        <p:nvSpPr>
          <p:cNvPr id="191" name="Shape 191"/>
          <p:cNvSpPr txBox="1"/>
          <p:nvPr>
            <p:ph idx="1" type="body"/>
          </p:nvPr>
        </p:nvSpPr>
        <p:spPr>
          <a:xfrm>
            <a:off x="898050" y="1366775"/>
            <a:ext cx="7347900" cy="34164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-69850" lvl="0" marL="0" rtl="0" algn="ctr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solidFill>
                  <a:schemeClr val="dk1"/>
                </a:solidFill>
              </a:rPr>
              <a:t>An algorithm we can apply to any soccer footage to generate high-quality short-form content.</a:t>
            </a:r>
          </a:p>
          <a:p>
            <a:pPr indent="0" lvl="0" marL="0" algn="ctr">
              <a:spcBef>
                <a:spcPts val="0"/>
              </a:spcBef>
              <a:buNone/>
            </a:pPr>
            <a:r>
              <a:rPr b="1" lang="en" sz="2400">
                <a:solidFill>
                  <a:schemeClr val="accent5"/>
                </a:solidFill>
              </a:rPr>
              <a:t>Live YouTube channel with short-form content generated by us.</a:t>
            </a:r>
          </a:p>
          <a:p>
            <a:pPr indent="0" lvl="0" marL="0" rtl="0" algn="ctr">
              <a:spcBef>
                <a:spcPts val="0"/>
              </a:spcBef>
              <a:buNone/>
            </a:pPr>
            <a:r>
              <a:t/>
            </a:r>
            <a:endParaRPr b="1" sz="2400">
              <a:solidFill>
                <a:schemeClr val="dk1"/>
              </a:solidFill>
            </a:endParaRPr>
          </a:p>
        </p:txBody>
      </p:sp>
      <p:pic>
        <p:nvPicPr>
          <p:cNvPr id="192" name="Shape 1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45300" y="83225"/>
            <a:ext cx="934501" cy="934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 txBox="1"/>
          <p:nvPr>
            <p:ph type="title"/>
          </p:nvPr>
        </p:nvSpPr>
        <p:spPr>
          <a:xfrm>
            <a:off x="380650" y="521525"/>
            <a:ext cx="3241500" cy="419700"/>
          </a:xfrm>
          <a:prstGeom prst="rect">
            <a:avLst/>
          </a:prstGeom>
          <a:solidFill>
            <a:srgbClr val="FFFF00"/>
          </a:solidFill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1400">
                <a:solidFill>
                  <a:schemeClr val="dk2"/>
                </a:solidFill>
              </a:rPr>
              <a:t> </a:t>
            </a:r>
          </a:p>
        </p:txBody>
      </p:sp>
      <p:sp>
        <p:nvSpPr>
          <p:cNvPr id="198" name="Shape 19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b="1" lang="en" sz="2400"/>
              <a:t>How It All Works Now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en" sz="1400">
                <a:solidFill>
                  <a:schemeClr val="dk2"/>
                </a:solidFill>
              </a:rPr>
              <a:t>Utilizing audio data for event detection.</a:t>
            </a:r>
          </a:p>
        </p:txBody>
      </p:sp>
      <p:sp>
        <p:nvSpPr>
          <p:cNvPr id="199" name="Shape 199"/>
          <p:cNvSpPr/>
          <p:nvPr/>
        </p:nvSpPr>
        <p:spPr>
          <a:xfrm>
            <a:off x="316359" y="2341113"/>
            <a:ext cx="1387800" cy="1041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buNone/>
            </a:pPr>
            <a:r>
              <a:rPr b="1" lang="en"/>
              <a:t>MP4</a:t>
            </a:r>
          </a:p>
        </p:txBody>
      </p:sp>
      <p:sp>
        <p:nvSpPr>
          <p:cNvPr id="200" name="Shape 200"/>
          <p:cNvSpPr/>
          <p:nvPr/>
        </p:nvSpPr>
        <p:spPr>
          <a:xfrm>
            <a:off x="5643459" y="1152605"/>
            <a:ext cx="1387800" cy="1041000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b="1" lang="en"/>
              <a:t>Training Data</a:t>
            </a:r>
          </a:p>
        </p:txBody>
      </p:sp>
      <p:cxnSp>
        <p:nvCxnSpPr>
          <p:cNvPr id="201" name="Shape 201"/>
          <p:cNvCxnSpPr>
            <a:stCxn id="199" idx="3"/>
          </p:cNvCxnSpPr>
          <p:nvPr/>
        </p:nvCxnSpPr>
        <p:spPr>
          <a:xfrm>
            <a:off x="1704159" y="2861613"/>
            <a:ext cx="387900" cy="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202" name="Shape 202"/>
          <p:cNvSpPr/>
          <p:nvPr/>
        </p:nvSpPr>
        <p:spPr>
          <a:xfrm>
            <a:off x="2092059" y="2341113"/>
            <a:ext cx="1387800" cy="1041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b="1" lang="en"/>
              <a:t>FFT Data</a:t>
            </a:r>
          </a:p>
        </p:txBody>
      </p:sp>
      <p:sp>
        <p:nvSpPr>
          <p:cNvPr id="203" name="Shape 203"/>
          <p:cNvSpPr txBox="1"/>
          <p:nvPr/>
        </p:nvSpPr>
        <p:spPr>
          <a:xfrm>
            <a:off x="2407795" y="2270352"/>
            <a:ext cx="1112400" cy="2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b="1" lang="en" sz="900">
                <a:solidFill>
                  <a:schemeClr val="accent3"/>
                </a:solidFill>
              </a:rPr>
              <a:t>Magnitude</a:t>
            </a:r>
          </a:p>
        </p:txBody>
      </p:sp>
      <p:sp>
        <p:nvSpPr>
          <p:cNvPr id="204" name="Shape 204"/>
          <p:cNvSpPr txBox="1"/>
          <p:nvPr/>
        </p:nvSpPr>
        <p:spPr>
          <a:xfrm>
            <a:off x="2509848" y="3126827"/>
            <a:ext cx="1112400" cy="2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b="1" lang="en" sz="900">
                <a:solidFill>
                  <a:schemeClr val="accent5"/>
                </a:solidFill>
              </a:rPr>
              <a:t>Phase</a:t>
            </a:r>
          </a:p>
        </p:txBody>
      </p:sp>
      <p:sp>
        <p:nvSpPr>
          <p:cNvPr id="205" name="Shape 205"/>
          <p:cNvSpPr/>
          <p:nvPr/>
        </p:nvSpPr>
        <p:spPr>
          <a:xfrm>
            <a:off x="3867759" y="2341113"/>
            <a:ext cx="1387800" cy="1041000"/>
          </a:xfrm>
          <a:prstGeom prst="roundRect">
            <a:avLst>
              <a:gd fmla="val 16667" name="adj"/>
            </a:avLst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b="1" lang="en"/>
              <a:t>tSNE</a:t>
            </a:r>
          </a:p>
        </p:txBody>
      </p:sp>
      <p:cxnSp>
        <p:nvCxnSpPr>
          <p:cNvPr id="206" name="Shape 206"/>
          <p:cNvCxnSpPr>
            <a:stCxn id="207" idx="3"/>
          </p:cNvCxnSpPr>
          <p:nvPr/>
        </p:nvCxnSpPr>
        <p:spPr>
          <a:xfrm>
            <a:off x="5275943" y="1683913"/>
            <a:ext cx="367500" cy="1181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208" name="Shape 208"/>
          <p:cNvCxnSpPr/>
          <p:nvPr/>
        </p:nvCxnSpPr>
        <p:spPr>
          <a:xfrm>
            <a:off x="3479161" y="2861613"/>
            <a:ext cx="387900" cy="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209" name="Shape 209"/>
          <p:cNvCxnSpPr>
            <a:stCxn id="202" idx="3"/>
            <a:endCxn id="210" idx="1"/>
          </p:cNvCxnSpPr>
          <p:nvPr/>
        </p:nvCxnSpPr>
        <p:spPr>
          <a:xfrm>
            <a:off x="3479859" y="2861613"/>
            <a:ext cx="408300" cy="117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211" name="Shape 211"/>
          <p:cNvCxnSpPr>
            <a:stCxn id="202" idx="3"/>
            <a:endCxn id="207" idx="1"/>
          </p:cNvCxnSpPr>
          <p:nvPr/>
        </p:nvCxnSpPr>
        <p:spPr>
          <a:xfrm flipH="1" rot="10800000">
            <a:off x="3479859" y="1683813"/>
            <a:ext cx="408300" cy="117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210" name="Shape 210"/>
          <p:cNvSpPr/>
          <p:nvPr/>
        </p:nvSpPr>
        <p:spPr>
          <a:xfrm>
            <a:off x="3888143" y="3518813"/>
            <a:ext cx="1387800" cy="10410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b="1" lang="en"/>
              <a:t>SVD</a:t>
            </a:r>
          </a:p>
        </p:txBody>
      </p:sp>
      <p:sp>
        <p:nvSpPr>
          <p:cNvPr id="207" name="Shape 207"/>
          <p:cNvSpPr/>
          <p:nvPr/>
        </p:nvSpPr>
        <p:spPr>
          <a:xfrm>
            <a:off x="3888143" y="1163413"/>
            <a:ext cx="1387800" cy="10410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b="1" lang="en"/>
              <a:t>PCA</a:t>
            </a:r>
          </a:p>
        </p:txBody>
      </p:sp>
      <p:sp>
        <p:nvSpPr>
          <p:cNvPr id="212" name="Shape 212"/>
          <p:cNvSpPr/>
          <p:nvPr/>
        </p:nvSpPr>
        <p:spPr>
          <a:xfrm>
            <a:off x="5643468" y="2342763"/>
            <a:ext cx="1387800" cy="1041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b="1" lang="en"/>
              <a:t>KNN</a:t>
            </a:r>
          </a:p>
          <a:p>
            <a:pPr indent="0" lvl="0" marL="0" rtl="0" algn="ctr">
              <a:spcBef>
                <a:spcPts val="0"/>
              </a:spcBef>
              <a:buNone/>
            </a:pPr>
            <a:r>
              <a:rPr b="1" lang="en"/>
              <a:t>Classifier</a:t>
            </a:r>
          </a:p>
        </p:txBody>
      </p:sp>
      <p:sp>
        <p:nvSpPr>
          <p:cNvPr id="213" name="Shape 213"/>
          <p:cNvSpPr/>
          <p:nvPr/>
        </p:nvSpPr>
        <p:spPr>
          <a:xfrm>
            <a:off x="7429373" y="2321389"/>
            <a:ext cx="1387800" cy="10410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b="1" lang="en"/>
              <a:t>Prediction</a:t>
            </a:r>
          </a:p>
        </p:txBody>
      </p:sp>
      <p:cxnSp>
        <p:nvCxnSpPr>
          <p:cNvPr id="214" name="Shape 214"/>
          <p:cNvCxnSpPr/>
          <p:nvPr/>
        </p:nvCxnSpPr>
        <p:spPr>
          <a:xfrm>
            <a:off x="7031259" y="2859963"/>
            <a:ext cx="387900" cy="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graphicFrame>
        <p:nvGraphicFramePr>
          <p:cNvPr id="215" name="Shape 215"/>
          <p:cNvGraphicFramePr/>
          <p:nvPr/>
        </p:nvGraphicFramePr>
        <p:xfrm>
          <a:off x="244912" y="474345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{B847B742-CB64-442A-B404-DF5D828C8FB1}</a:tableStyleId>
              </a:tblPr>
              <a:tblGrid>
                <a:gridCol w="1732525"/>
                <a:gridCol w="1732525"/>
                <a:gridCol w="1732525"/>
                <a:gridCol w="1732525"/>
                <a:gridCol w="1732525"/>
              </a:tblGrid>
              <a:tr h="265500"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buNone/>
                      </a:pPr>
                      <a:r>
                        <a:rPr b="1" lang="en" sz="1000">
                          <a:solidFill>
                            <a:schemeClr val="accent5"/>
                          </a:solidFill>
                        </a:rPr>
                        <a:t>Actual Footage</a:t>
                      </a: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buNone/>
                      </a:pPr>
                      <a:r>
                        <a:rPr b="1" lang="en" sz="1000">
                          <a:solidFill>
                            <a:schemeClr val="accent5"/>
                          </a:solidFill>
                        </a:rPr>
                        <a:t>Fast Fourier Transform</a:t>
                      </a: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buNone/>
                      </a:pPr>
                      <a:r>
                        <a:rPr b="1" lang="en" sz="1000">
                          <a:solidFill>
                            <a:schemeClr val="accent5"/>
                          </a:solidFill>
                        </a:rPr>
                        <a:t>Dimension Reduction</a:t>
                      </a: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buNone/>
                      </a:pPr>
                      <a:r>
                        <a:rPr b="1" lang="en" sz="1000">
                          <a:solidFill>
                            <a:schemeClr val="accent5"/>
                          </a:solidFill>
                        </a:rPr>
                        <a:t>Classification</a:t>
                      </a: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algn="ctr">
                        <a:spcBef>
                          <a:spcPts val="0"/>
                        </a:spcBef>
                        <a:buNone/>
                      </a:pPr>
                      <a:r>
                        <a:rPr b="1" lang="en" sz="1000">
                          <a:solidFill>
                            <a:schemeClr val="accent5"/>
                          </a:solidFill>
                        </a:rPr>
                        <a:t>Event Detection</a:t>
                      </a: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  <p:pic>
        <p:nvPicPr>
          <p:cNvPr id="216" name="Shape 2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45300" y="83225"/>
            <a:ext cx="934501" cy="934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